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4"/>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10" r:id="rId52"/>
    <p:sldId id="311"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7" d="100"/>
          <a:sy n="67" d="100"/>
        </p:scale>
        <p:origin x="-564"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69FD6E-ECB0-DF44-98E9-1A8D85C33ABA}" type="datetimeFigureOut">
              <a:rPr lang="en-US" smtClean="0"/>
              <a:t>10/21/2014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B15BED-6E2F-9048-AC58-7D29226FC9E6}" type="slidenum">
              <a:rPr lang="en-US" smtClean="0"/>
              <a:t>‹#›</a:t>
            </a:fld>
            <a:endParaRPr lang="en-US"/>
          </a:p>
        </p:txBody>
      </p:sp>
    </p:spTree>
    <p:extLst>
      <p:ext uri="{BB962C8B-B14F-4D97-AF65-F5344CB8AC3E}">
        <p14:creationId xmlns:p14="http://schemas.microsoft.com/office/powerpoint/2010/main" val="4531697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A1CEE1C-A110-FD43-AAE9-1F1C509260F8}" type="slidenum">
              <a:rPr lang="en-US"/>
              <a:pPr eaLnBrk="1" hangingPunct="1"/>
              <a:t>50</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t>Responding to Russian territorial claims along the northern Pacific coast, and concerned that European nations would attempt to seize recently independent Latin American states, President James Monroe announced a new national policy. No new colonies would be allowed in the Americas, and European powers were not to interfere in the affairs of the Western Hemisphere. This mural depicts a discussion among the president and members of his cabinet; from left to right are President James Monroe, Secretary of State John Quincy Adams, Attorney General William Wirt, Secretary of War John Calhoun, and Secretary of the Navy Samuel L. Southard.</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0C26499-A0EC-5542-A5E3-C5CEC9AF5361}" type="datetimeFigureOut">
              <a:rPr lang="en-US" smtClean="0"/>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26FFE-2285-DD45-92CE-92239BFB396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60C26499-A0EC-5542-A5E3-C5CEC9AF5361}" type="datetimeFigureOut">
              <a:rPr lang="en-US" smtClean="0"/>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26FFE-2285-DD45-92CE-92239BFB3968}"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60C26499-A0EC-5542-A5E3-C5CEC9AF5361}" type="datetimeFigureOut">
              <a:rPr lang="en-US" smtClean="0"/>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26FFE-2285-DD45-92CE-92239BFB3968}"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60C26499-A0EC-5542-A5E3-C5CEC9AF5361}" type="datetimeFigureOut">
              <a:rPr lang="en-US" smtClean="0"/>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26FFE-2285-DD45-92CE-92239BFB3968}"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60C26499-A0EC-5542-A5E3-C5CEC9AF5361}" type="datetimeFigureOut">
              <a:rPr lang="en-US" smtClean="0"/>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26FFE-2285-DD45-92CE-92239BFB3968}"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60C26499-A0EC-5542-A5E3-C5CEC9AF5361}" type="datetimeFigureOut">
              <a:rPr lang="en-US" smtClean="0"/>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26FFE-2285-DD45-92CE-92239BFB3968}"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0C26499-A0EC-5542-A5E3-C5CEC9AF5361}" type="datetimeFigureOut">
              <a:rPr lang="en-US" smtClean="0"/>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26FFE-2285-DD45-92CE-92239BFB3968}"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0C26499-A0EC-5542-A5E3-C5CEC9AF5361}" type="datetimeFigureOut">
              <a:rPr lang="en-US" smtClean="0"/>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26FFE-2285-DD45-92CE-92239BFB3968}"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2038" y="1766888"/>
            <a:ext cx="3808412" cy="4113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22850" y="1766888"/>
            <a:ext cx="3808413" cy="4113212"/>
          </a:xfrm>
        </p:spPr>
        <p:txBody>
          <a:bodyPr/>
          <a:lstStyle/>
          <a:p>
            <a:endParaRPr lang="en-US"/>
          </a:p>
        </p:txBody>
      </p:sp>
      <p:sp>
        <p:nvSpPr>
          <p:cNvPr id="5" name="Date Placeholder 4"/>
          <p:cNvSpPr>
            <a:spLocks noGrp="1"/>
          </p:cNvSpPr>
          <p:nvPr>
            <p:ph type="dt" sz="half" idx="10"/>
          </p:nvPr>
        </p:nvSpPr>
        <p:spPr>
          <a:xfrm>
            <a:off x="838200" y="64008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4290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400800"/>
            <a:ext cx="1905000" cy="457200"/>
          </a:xfrm>
        </p:spPr>
        <p:txBody>
          <a:bodyPr/>
          <a:lstStyle>
            <a:lvl1pPr>
              <a:defRPr/>
            </a:lvl1pPr>
          </a:lstStyle>
          <a:p>
            <a:fld id="{A666D160-462A-2A41-9D0B-7998B6A6071B}" type="slidenum">
              <a:rPr lang="en-US"/>
              <a:pPr/>
              <a:t>‹#›</a:t>
            </a:fld>
            <a:endParaRPr lang="en-US"/>
          </a:p>
        </p:txBody>
      </p:sp>
    </p:spTree>
    <p:extLst>
      <p:ext uri="{BB962C8B-B14F-4D97-AF65-F5344CB8AC3E}">
        <p14:creationId xmlns:p14="http://schemas.microsoft.com/office/powerpoint/2010/main" val="820191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2038" y="1766888"/>
            <a:ext cx="3808412" cy="4113212"/>
          </a:xfrm>
        </p:spPr>
        <p:txBody>
          <a:bodyPr/>
          <a:lstStyle/>
          <a:p>
            <a:endParaRPr lang="en-US"/>
          </a:p>
        </p:txBody>
      </p:sp>
      <p:sp>
        <p:nvSpPr>
          <p:cNvPr id="4" name="Text Placeholder 3"/>
          <p:cNvSpPr>
            <a:spLocks noGrp="1"/>
          </p:cNvSpPr>
          <p:nvPr>
            <p:ph type="body" sz="half" idx="2"/>
          </p:nvPr>
        </p:nvSpPr>
        <p:spPr>
          <a:xfrm>
            <a:off x="5022850" y="1766888"/>
            <a:ext cx="3808413" cy="4113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4008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4290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400800"/>
            <a:ext cx="1905000" cy="457200"/>
          </a:xfrm>
        </p:spPr>
        <p:txBody>
          <a:bodyPr/>
          <a:lstStyle>
            <a:lvl1pPr>
              <a:defRPr/>
            </a:lvl1pPr>
          </a:lstStyle>
          <a:p>
            <a:fld id="{D72D55C3-0397-8043-9B0B-8E777EAAB5A9}" type="slidenum">
              <a:rPr lang="en-US"/>
              <a:pPr/>
              <a:t>‹#›</a:t>
            </a:fld>
            <a:endParaRPr lang="en-US"/>
          </a:p>
        </p:txBody>
      </p:sp>
    </p:spTree>
    <p:extLst>
      <p:ext uri="{BB962C8B-B14F-4D97-AF65-F5344CB8AC3E}">
        <p14:creationId xmlns:p14="http://schemas.microsoft.com/office/powerpoint/2010/main" val="3712037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0C26499-A0EC-5542-A5E3-C5CEC9AF5361}" type="datetimeFigureOut">
              <a:rPr lang="en-US" smtClean="0"/>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26FFE-2285-DD45-92CE-92239BFB3968}"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0C26499-A0EC-5542-A5E3-C5CEC9AF5361}" type="datetimeFigureOut">
              <a:rPr lang="en-US" smtClean="0"/>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26FFE-2285-DD45-92CE-92239BFB396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C26499-A0EC-5542-A5E3-C5CEC9AF5361}" type="datetimeFigureOut">
              <a:rPr lang="en-US" smtClean="0"/>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26FFE-2285-DD45-92CE-92239BFB396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0C26499-A0EC-5542-A5E3-C5CEC9AF5361}" type="datetimeFigureOut">
              <a:rPr lang="en-US" smtClean="0"/>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26FFE-2285-DD45-92CE-92239BFB396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0C26499-A0EC-5542-A5E3-C5CEC9AF5361}" type="datetimeFigureOut">
              <a:rPr lang="en-US" smtClean="0"/>
              <a:t>10/21/2014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526FFE-2285-DD45-92CE-92239BFB3968}"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0C26499-A0EC-5542-A5E3-C5CEC9AF5361}" type="datetimeFigureOut">
              <a:rPr lang="en-US" smtClean="0"/>
              <a:t>10/21/2014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526FFE-2285-DD45-92CE-92239BFB39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26499-A0EC-5542-A5E3-C5CEC9AF5361}" type="datetimeFigureOut">
              <a:rPr lang="en-US" smtClean="0"/>
              <a:t>10/21/2014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526FFE-2285-DD45-92CE-92239BFB396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C26499-A0EC-5542-A5E3-C5CEC9AF5361}" type="datetimeFigureOut">
              <a:rPr lang="en-US" smtClean="0"/>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26FFE-2285-DD45-92CE-92239BFB3968}"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20"/>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60C26499-A0EC-5542-A5E3-C5CEC9AF5361}" type="datetimeFigureOut">
              <a:rPr lang="en-US" smtClean="0"/>
              <a:t>10/21/2014</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5E526FFE-2285-DD45-92CE-92239BFB396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Jeffersonian to </a:t>
            </a:r>
            <a:r>
              <a:rPr lang="en-US" dirty="0" err="1" smtClean="0"/>
              <a:t>Jacksonian</a:t>
            </a:r>
            <a:r>
              <a:rPr lang="en-US" dirty="0" smtClean="0"/>
              <a:t> Democracy</a:t>
            </a:r>
            <a:endParaRPr lang="en-US" dirty="0"/>
          </a:p>
        </p:txBody>
      </p:sp>
      <p:sp>
        <p:nvSpPr>
          <p:cNvPr id="3" name="Subtitle 2"/>
          <p:cNvSpPr>
            <a:spLocks noGrp="1"/>
          </p:cNvSpPr>
          <p:nvPr>
            <p:ph type="subTitle" idx="1"/>
          </p:nvPr>
        </p:nvSpPr>
        <p:spPr/>
        <p:txBody>
          <a:bodyPr/>
          <a:lstStyle/>
          <a:p>
            <a:r>
              <a:rPr lang="en-US" dirty="0" smtClean="0"/>
              <a:t>The struggle to define and extend democratic ideals in the face of major changes</a:t>
            </a:r>
            <a:endParaRPr lang="en-US" dirty="0"/>
          </a:p>
        </p:txBody>
      </p:sp>
    </p:spTree>
    <p:extLst>
      <p:ext uri="{BB962C8B-B14F-4D97-AF65-F5344CB8AC3E}">
        <p14:creationId xmlns:p14="http://schemas.microsoft.com/office/powerpoint/2010/main" val="2353092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4400" dirty="0"/>
              <a:t>What were some drawbacks to going to war?</a:t>
            </a:r>
          </a:p>
        </p:txBody>
      </p:sp>
      <p:sp>
        <p:nvSpPr>
          <p:cNvPr id="10243" name="Rectangle 3"/>
          <p:cNvSpPr>
            <a:spLocks noGrp="1" noChangeArrowheads="1"/>
          </p:cNvSpPr>
          <p:nvPr>
            <p:ph type="body" idx="1"/>
          </p:nvPr>
        </p:nvSpPr>
        <p:spPr/>
        <p:txBody>
          <a:bodyPr>
            <a:normAutofit fontScale="92500" lnSpcReduction="10000"/>
          </a:bodyPr>
          <a:lstStyle/>
          <a:p>
            <a:pPr>
              <a:lnSpc>
                <a:spcPct val="90000"/>
              </a:lnSpc>
            </a:pPr>
            <a:r>
              <a:rPr lang="en-US" sz="2800"/>
              <a:t>Not everyone in the US wanted to go to war</a:t>
            </a:r>
          </a:p>
          <a:p>
            <a:pPr>
              <a:lnSpc>
                <a:spcPct val="90000"/>
              </a:lnSpc>
            </a:pPr>
            <a:r>
              <a:rPr lang="en-US" sz="2800"/>
              <a:t>Military was small</a:t>
            </a:r>
          </a:p>
          <a:p>
            <a:pPr lvl="1">
              <a:lnSpc>
                <a:spcPct val="90000"/>
              </a:lnSpc>
            </a:pPr>
            <a:r>
              <a:rPr lang="en-US" sz="2400"/>
              <a:t>Standing Army was small</a:t>
            </a:r>
          </a:p>
          <a:p>
            <a:pPr lvl="1">
              <a:lnSpc>
                <a:spcPct val="90000"/>
              </a:lnSpc>
            </a:pPr>
            <a:r>
              <a:rPr lang="en-US" sz="2400"/>
              <a:t>Militia comprised most of our forces, and they did not like to fight outside of their state borders</a:t>
            </a:r>
          </a:p>
          <a:p>
            <a:pPr lvl="1">
              <a:lnSpc>
                <a:spcPct val="90000"/>
              </a:lnSpc>
            </a:pPr>
            <a:r>
              <a:rPr lang="en-US" sz="2400"/>
              <a:t>Navy was quite small only 22 ships</a:t>
            </a:r>
          </a:p>
          <a:p>
            <a:pPr>
              <a:lnSpc>
                <a:spcPct val="90000"/>
              </a:lnSpc>
            </a:pPr>
            <a:r>
              <a:rPr lang="en-US" sz="2800"/>
              <a:t>Britain was a great Superpower and could crush us like a bug and we could lose territory that was gained in the Treaty of Paris or the Louisiana Purchase</a:t>
            </a:r>
          </a:p>
        </p:txBody>
      </p:sp>
    </p:spTree>
    <p:extLst>
      <p:ext uri="{BB962C8B-B14F-4D97-AF65-F5344CB8AC3E}">
        <p14:creationId xmlns:p14="http://schemas.microsoft.com/office/powerpoint/2010/main" val="2658813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 calcmode="lin" valueType="num">
                                      <p:cBhvr additive="base">
                                        <p:cTn id="17"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24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0243">
                                            <p:txEl>
                                              <p:pRg st="3" end="3"/>
                                            </p:txEl>
                                          </p:spTgt>
                                        </p:tgtEl>
                                        <p:attrNameLst>
                                          <p:attrName>style.visibility</p:attrName>
                                        </p:attrNameLst>
                                      </p:cBhvr>
                                      <p:to>
                                        <p:strVal val="visible"/>
                                      </p:to>
                                    </p:set>
                                    <p:anim calcmode="lin" valueType="num">
                                      <p:cBhvr additive="base">
                                        <p:cTn id="21" dur="5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24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0243">
                                            <p:txEl>
                                              <p:pRg st="4" end="4"/>
                                            </p:txEl>
                                          </p:spTgt>
                                        </p:tgtEl>
                                        <p:attrNameLst>
                                          <p:attrName>style.visibility</p:attrName>
                                        </p:attrNameLst>
                                      </p:cBhvr>
                                      <p:to>
                                        <p:strVal val="visible"/>
                                      </p:to>
                                    </p:set>
                                    <p:anim calcmode="lin" valueType="num">
                                      <p:cBhvr additive="base">
                                        <p:cTn id="25" dur="5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43">
                                            <p:txEl>
                                              <p:pRg st="5" end="5"/>
                                            </p:txEl>
                                          </p:spTgt>
                                        </p:tgtEl>
                                        <p:attrNameLst>
                                          <p:attrName>style.visibility</p:attrName>
                                        </p:attrNameLst>
                                      </p:cBhvr>
                                      <p:to>
                                        <p:strVal val="visible"/>
                                      </p:to>
                                    </p:set>
                                    <p:anim calcmode="lin" valueType="num">
                                      <p:cBhvr additive="base">
                                        <p:cTn id="31" dur="500" fill="hold"/>
                                        <p:tgtEl>
                                          <p:spTgt spid="1024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4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Declaration of War</a:t>
            </a:r>
          </a:p>
        </p:txBody>
      </p:sp>
      <p:pic>
        <p:nvPicPr>
          <p:cNvPr id="11267" name="Picture 3"/>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p:pic>
      <p:sp>
        <p:nvSpPr>
          <p:cNvPr id="11268" name="Rectangle 4"/>
          <p:cNvSpPr>
            <a:spLocks noGrp="1" noChangeArrowheads="1"/>
          </p:cNvSpPr>
          <p:nvPr>
            <p:ph type="body" sz="half" idx="2"/>
          </p:nvPr>
        </p:nvSpPr>
        <p:spPr/>
        <p:txBody>
          <a:bodyPr/>
          <a:lstStyle/>
          <a:p>
            <a:r>
              <a:rPr lang="en-US" sz="2800"/>
              <a:t>June of 1812 Madison asked Congress for declaration of war</a:t>
            </a:r>
          </a:p>
          <a:p>
            <a:r>
              <a:rPr lang="en-US" sz="2800"/>
              <a:t>Vote was split along regional lines</a:t>
            </a:r>
          </a:p>
          <a:p>
            <a:r>
              <a:rPr lang="en-US" sz="2800"/>
              <a:t>War started with Invasion of Canada </a:t>
            </a:r>
          </a:p>
        </p:txBody>
      </p:sp>
    </p:spTree>
    <p:extLst>
      <p:ext uri="{BB962C8B-B14F-4D97-AF65-F5344CB8AC3E}">
        <p14:creationId xmlns:p14="http://schemas.microsoft.com/office/powerpoint/2010/main" val="1367302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8">
                                            <p:txEl>
                                              <p:pRg st="1" end="1"/>
                                            </p:txEl>
                                          </p:spTgt>
                                        </p:tgtEl>
                                        <p:attrNameLst>
                                          <p:attrName>style.visibility</p:attrName>
                                        </p:attrNameLst>
                                      </p:cBhvr>
                                      <p:to>
                                        <p:strVal val="visible"/>
                                      </p:to>
                                    </p:set>
                                    <p:anim calcmode="lin" valueType="num">
                                      <p:cBhvr additive="base">
                                        <p:cTn id="13" dur="500" fill="hold"/>
                                        <p:tgtEl>
                                          <p:spTgt spid="1126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8">
                                            <p:txEl>
                                              <p:pRg st="2" end="2"/>
                                            </p:txEl>
                                          </p:spTgt>
                                        </p:tgtEl>
                                        <p:attrNameLst>
                                          <p:attrName>style.visibility</p:attrName>
                                        </p:attrNameLst>
                                      </p:cBhvr>
                                      <p:to>
                                        <p:strVal val="visible"/>
                                      </p:to>
                                    </p:set>
                                    <p:anim calcmode="lin" valueType="num">
                                      <p:cBhvr additive="base">
                                        <p:cTn id="19" dur="500" fill="hold"/>
                                        <p:tgtEl>
                                          <p:spTgt spid="1126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Key Battles</a:t>
            </a:r>
          </a:p>
        </p:txBody>
      </p:sp>
      <p:sp>
        <p:nvSpPr>
          <p:cNvPr id="12291" name="Rectangle 3"/>
          <p:cNvSpPr>
            <a:spLocks noGrp="1" noChangeArrowheads="1"/>
          </p:cNvSpPr>
          <p:nvPr>
            <p:ph type="body" idx="1"/>
          </p:nvPr>
        </p:nvSpPr>
        <p:spPr/>
        <p:txBody>
          <a:bodyPr>
            <a:normAutofit fontScale="92500" lnSpcReduction="10000"/>
          </a:bodyPr>
          <a:lstStyle/>
          <a:p>
            <a:r>
              <a:rPr lang="en-US" sz="2800"/>
              <a:t>US Burns York (now Toronto)</a:t>
            </a:r>
          </a:p>
          <a:p>
            <a:pPr lvl="1"/>
            <a:r>
              <a:rPr lang="en-US" sz="2400"/>
              <a:t>US figured the Canadians would welcome the Americans and quickly join the US to expel Britain from North America…this did not happen</a:t>
            </a:r>
          </a:p>
          <a:p>
            <a:r>
              <a:rPr lang="en-US" sz="2800"/>
              <a:t>Perry Defeated the British on Lake Erie</a:t>
            </a:r>
          </a:p>
          <a:p>
            <a:pPr lvl="1"/>
            <a:r>
              <a:rPr lang="en-US" sz="2400"/>
              <a:t>This gave the US control of Lake Erie</a:t>
            </a:r>
          </a:p>
          <a:p>
            <a:r>
              <a:rPr lang="en-US" sz="2800"/>
              <a:t>Britain Blockades the Eastern Seaboard</a:t>
            </a:r>
          </a:p>
          <a:p>
            <a:pPr lvl="1"/>
            <a:r>
              <a:rPr lang="en-US" sz="2400"/>
              <a:t>This prevented shipping from leaving, and made the war more unpopular in the Northeast</a:t>
            </a:r>
          </a:p>
        </p:txBody>
      </p:sp>
    </p:spTree>
    <p:extLst>
      <p:ext uri="{BB962C8B-B14F-4D97-AF65-F5344CB8AC3E}">
        <p14:creationId xmlns:p14="http://schemas.microsoft.com/office/powerpoint/2010/main" val="1313153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 calcmode="lin" valueType="num">
                                      <p:cBhvr additive="base">
                                        <p:cTn id="11"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 calcmode="lin" valueType="num">
                                      <p:cBhvr additive="base">
                                        <p:cTn id="17"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29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2291">
                                            <p:txEl>
                                              <p:pRg st="3" end="3"/>
                                            </p:txEl>
                                          </p:spTgt>
                                        </p:tgtEl>
                                        <p:attrNameLst>
                                          <p:attrName>style.visibility</p:attrName>
                                        </p:attrNameLst>
                                      </p:cBhvr>
                                      <p:to>
                                        <p:strVal val="visible"/>
                                      </p:to>
                                    </p:set>
                                    <p:anim calcmode="lin" valueType="num">
                                      <p:cBhvr additive="base">
                                        <p:cTn id="21" dur="500" fill="hold"/>
                                        <p:tgtEl>
                                          <p:spTgt spid="1229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22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 calcmode="lin" valueType="num">
                                      <p:cBhvr additive="base">
                                        <p:cTn id="27" dur="500" fill="hold"/>
                                        <p:tgtEl>
                                          <p:spTgt spid="1229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2291">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2291">
                                            <p:txEl>
                                              <p:pRg st="5" end="5"/>
                                            </p:txEl>
                                          </p:spTgt>
                                        </p:tgtEl>
                                        <p:attrNameLst>
                                          <p:attrName>style.visibility</p:attrName>
                                        </p:attrNameLst>
                                      </p:cBhvr>
                                      <p:to>
                                        <p:strVal val="visible"/>
                                      </p:to>
                                    </p:set>
                                    <p:anim calcmode="lin" valueType="num">
                                      <p:cBhvr additive="base">
                                        <p:cTn id="31" dur="500" fill="hold"/>
                                        <p:tgtEl>
                                          <p:spTgt spid="1229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29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The Roof is on Fire…</a:t>
            </a:r>
          </a:p>
        </p:txBody>
      </p:sp>
      <p:sp>
        <p:nvSpPr>
          <p:cNvPr id="14339" name="Rectangle 3"/>
          <p:cNvSpPr>
            <a:spLocks noGrp="1" noChangeArrowheads="1"/>
          </p:cNvSpPr>
          <p:nvPr>
            <p:ph type="body" sz="half" idx="1"/>
          </p:nvPr>
        </p:nvSpPr>
        <p:spPr>
          <a:xfrm>
            <a:off x="914400" y="1752600"/>
            <a:ext cx="3581400" cy="4876800"/>
          </a:xfrm>
        </p:spPr>
        <p:txBody>
          <a:bodyPr>
            <a:normAutofit fontScale="92500"/>
          </a:bodyPr>
          <a:lstStyle/>
          <a:p>
            <a:pPr>
              <a:lnSpc>
                <a:spcPct val="90000"/>
              </a:lnSpc>
            </a:pPr>
            <a:r>
              <a:rPr lang="en-US" sz="2800"/>
              <a:t>In August 1814, British Forces Sailed into Chesapeake Bay and capture Washington D.C.</a:t>
            </a:r>
          </a:p>
          <a:p>
            <a:pPr>
              <a:lnSpc>
                <a:spcPct val="90000"/>
              </a:lnSpc>
            </a:pPr>
            <a:r>
              <a:rPr lang="en-US" sz="2800"/>
              <a:t>They burn the White House and the Capitol</a:t>
            </a:r>
          </a:p>
          <a:p>
            <a:pPr>
              <a:lnSpc>
                <a:spcPct val="90000"/>
              </a:lnSpc>
            </a:pPr>
            <a:r>
              <a:rPr lang="en-US" sz="2800"/>
              <a:t>Madison and Congress Barely escape</a:t>
            </a:r>
          </a:p>
          <a:p>
            <a:pPr>
              <a:lnSpc>
                <a:spcPct val="90000"/>
              </a:lnSpc>
              <a:buFontTx/>
              <a:buNone/>
            </a:pPr>
            <a:endParaRPr lang="en-US" sz="2800"/>
          </a:p>
        </p:txBody>
      </p:sp>
      <p:pic>
        <p:nvPicPr>
          <p:cNvPr id="14340" name="Picture 4"/>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572000" y="2362200"/>
            <a:ext cx="4419600" cy="3352800"/>
          </a:xfrm>
        </p:spPr>
      </p:pic>
    </p:spTree>
    <p:extLst>
      <p:ext uri="{BB962C8B-B14F-4D97-AF65-F5344CB8AC3E}">
        <p14:creationId xmlns:p14="http://schemas.microsoft.com/office/powerpoint/2010/main" val="1887359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04800"/>
            <a:ext cx="7772400" cy="1143000"/>
          </a:xfrm>
        </p:spPr>
        <p:txBody>
          <a:bodyPr/>
          <a:lstStyle/>
          <a:p>
            <a:r>
              <a:rPr lang="en-US"/>
              <a:t>Oh Say Can You See…</a:t>
            </a:r>
          </a:p>
        </p:txBody>
      </p:sp>
      <p:sp>
        <p:nvSpPr>
          <p:cNvPr id="16387" name="Rectangle 3"/>
          <p:cNvSpPr>
            <a:spLocks noGrp="1" noChangeArrowheads="1"/>
          </p:cNvSpPr>
          <p:nvPr>
            <p:ph type="body" sz="half" idx="1"/>
          </p:nvPr>
        </p:nvSpPr>
        <p:spPr>
          <a:xfrm>
            <a:off x="609600" y="1676400"/>
            <a:ext cx="4191000" cy="4800600"/>
          </a:xfrm>
        </p:spPr>
        <p:txBody>
          <a:bodyPr>
            <a:normAutofit fontScale="92500"/>
          </a:bodyPr>
          <a:lstStyle/>
          <a:p>
            <a:pPr>
              <a:lnSpc>
                <a:spcPct val="90000"/>
              </a:lnSpc>
            </a:pPr>
            <a:r>
              <a:rPr lang="en-US" sz="2400"/>
              <a:t>Unlike D.C., Baltimore was Ready for the British</a:t>
            </a:r>
          </a:p>
          <a:p>
            <a:pPr>
              <a:lnSpc>
                <a:spcPct val="90000"/>
              </a:lnSpc>
            </a:pPr>
            <a:r>
              <a:rPr lang="en-US" sz="2400"/>
              <a:t>The City militia inflicted heavy casualties on the British</a:t>
            </a:r>
          </a:p>
          <a:p>
            <a:pPr>
              <a:lnSpc>
                <a:spcPct val="90000"/>
              </a:lnSpc>
            </a:pPr>
            <a:r>
              <a:rPr lang="en-US" sz="2400"/>
              <a:t>After bombarding Fort McHenry on September 13, 1814 The British abandon the attack</a:t>
            </a:r>
          </a:p>
          <a:p>
            <a:pPr>
              <a:lnSpc>
                <a:spcPct val="90000"/>
              </a:lnSpc>
            </a:pPr>
            <a:r>
              <a:rPr lang="en-US" sz="2400"/>
              <a:t>Francis Scott Key witnessed the bombardment and penned a poem which becomes the National Anthem.  </a:t>
            </a:r>
          </a:p>
        </p:txBody>
      </p:sp>
      <p:pic>
        <p:nvPicPr>
          <p:cNvPr id="16388" name="Picture 4"/>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491209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Treaty of Ghent</a:t>
            </a:r>
          </a:p>
        </p:txBody>
      </p:sp>
      <p:pic>
        <p:nvPicPr>
          <p:cNvPr id="18435" name="Picture 3"/>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762000" y="2209800"/>
            <a:ext cx="4233863" cy="2971800"/>
          </a:xfrm>
        </p:spPr>
      </p:pic>
      <p:sp>
        <p:nvSpPr>
          <p:cNvPr id="18436" name="AutoShape 4"/>
          <p:cNvSpPr>
            <a:spLocks noGrp="1" noChangeAspect="1" noChangeArrowheads="1"/>
          </p:cNvSpPr>
          <p:nvPr>
            <p:ph type="body" sz="half" idx="2"/>
          </p:nvPr>
        </p:nvSpPr>
        <p:spPr/>
        <p:txBody>
          <a:bodyPr>
            <a:normAutofit lnSpcReduction="10000"/>
          </a:bodyPr>
          <a:lstStyle/>
          <a:p>
            <a:pPr>
              <a:lnSpc>
                <a:spcPct val="90000"/>
              </a:lnSpc>
            </a:pPr>
            <a:r>
              <a:rPr lang="en-US" sz="2400"/>
              <a:t>Treaty was Negotiated in Europe and was signed on Dec. 24, 1814 ending the war of 1812</a:t>
            </a:r>
          </a:p>
          <a:p>
            <a:pPr>
              <a:lnSpc>
                <a:spcPct val="90000"/>
              </a:lnSpc>
            </a:pPr>
            <a:r>
              <a:rPr lang="en-US" sz="2400"/>
              <a:t>The War ended in a stalemate, where no party gained or lost any territory.  </a:t>
            </a:r>
          </a:p>
          <a:p>
            <a:pPr>
              <a:lnSpc>
                <a:spcPct val="90000"/>
              </a:lnSpc>
            </a:pPr>
            <a:r>
              <a:rPr lang="en-US" sz="2400"/>
              <a:t>The issue of impressment was not addressed, but faded on its own.  </a:t>
            </a:r>
          </a:p>
        </p:txBody>
      </p:sp>
    </p:spTree>
    <p:extLst>
      <p:ext uri="{BB962C8B-B14F-4D97-AF65-F5344CB8AC3E}">
        <p14:creationId xmlns:p14="http://schemas.microsoft.com/office/powerpoint/2010/main" val="1774510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 calcmode="lin" valueType="num">
                                      <p:cBhvr additive="base">
                                        <p:cTn id="7" dur="500" fill="hold"/>
                                        <p:tgtEl>
                                          <p:spTgt spid="1843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6">
                                            <p:txEl>
                                              <p:pRg st="1" end="1"/>
                                            </p:txEl>
                                          </p:spTgt>
                                        </p:tgtEl>
                                        <p:attrNameLst>
                                          <p:attrName>style.visibility</p:attrName>
                                        </p:attrNameLst>
                                      </p:cBhvr>
                                      <p:to>
                                        <p:strVal val="visible"/>
                                      </p:to>
                                    </p:set>
                                    <p:anim calcmode="lin" valueType="num">
                                      <p:cBhvr additive="base">
                                        <p:cTn id="13" dur="500" fill="hold"/>
                                        <p:tgtEl>
                                          <p:spTgt spid="1843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36">
                                            <p:txEl>
                                              <p:pRg st="2" end="2"/>
                                            </p:txEl>
                                          </p:spTgt>
                                        </p:tgtEl>
                                        <p:attrNameLst>
                                          <p:attrName>style.visibility</p:attrName>
                                        </p:attrNameLst>
                                      </p:cBhvr>
                                      <p:to>
                                        <p:strVal val="visible"/>
                                      </p:to>
                                    </p:set>
                                    <p:anim calcmode="lin" valueType="num">
                                      <p:cBhvr additive="base">
                                        <p:cTn id="19" dur="500" fill="hold"/>
                                        <p:tgtEl>
                                          <p:spTgt spid="1843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3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Battle of New Orleans</a:t>
            </a:r>
          </a:p>
        </p:txBody>
      </p:sp>
      <p:pic>
        <p:nvPicPr>
          <p:cNvPr id="19459" name="Picture 3"/>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457200" y="1981200"/>
            <a:ext cx="4724400" cy="3657600"/>
          </a:xfrm>
        </p:spPr>
      </p:pic>
      <p:sp>
        <p:nvSpPr>
          <p:cNvPr id="19460" name="Rectangle 4"/>
          <p:cNvSpPr>
            <a:spLocks noGrp="1" noChangeArrowheads="1"/>
          </p:cNvSpPr>
          <p:nvPr>
            <p:ph type="body" sz="half" idx="2"/>
          </p:nvPr>
        </p:nvSpPr>
        <p:spPr>
          <a:xfrm>
            <a:off x="5105400" y="1828800"/>
            <a:ext cx="3810000" cy="4114800"/>
          </a:xfrm>
        </p:spPr>
        <p:txBody>
          <a:bodyPr>
            <a:normAutofit fontScale="92500" lnSpcReduction="10000"/>
          </a:bodyPr>
          <a:lstStyle/>
          <a:p>
            <a:pPr>
              <a:lnSpc>
                <a:spcPct val="90000"/>
              </a:lnSpc>
            </a:pPr>
            <a:r>
              <a:rPr lang="en-US" sz="2400"/>
              <a:t>Fought after the treaty was signed (but not ratified)</a:t>
            </a:r>
          </a:p>
          <a:p>
            <a:pPr>
              <a:lnSpc>
                <a:spcPct val="90000"/>
              </a:lnSpc>
            </a:pPr>
            <a:r>
              <a:rPr lang="en-US" sz="2400"/>
              <a:t>Why was New Orleans important?</a:t>
            </a:r>
          </a:p>
          <a:p>
            <a:pPr>
              <a:lnSpc>
                <a:spcPct val="90000"/>
              </a:lnSpc>
            </a:pPr>
            <a:r>
              <a:rPr lang="en-US" sz="2400"/>
              <a:t>Pirates and Frontiersman fought alongside US troops</a:t>
            </a:r>
          </a:p>
          <a:p>
            <a:pPr>
              <a:lnSpc>
                <a:spcPct val="90000"/>
              </a:lnSpc>
            </a:pPr>
            <a:r>
              <a:rPr lang="en-US" sz="2400"/>
              <a:t>Made Andrew Jackson a National hero and household name</a:t>
            </a:r>
          </a:p>
          <a:p>
            <a:pPr>
              <a:lnSpc>
                <a:spcPct val="90000"/>
              </a:lnSpc>
            </a:pPr>
            <a:r>
              <a:rPr lang="en-US" sz="2400"/>
              <a:t>Ensured treaty ratification </a:t>
            </a:r>
          </a:p>
        </p:txBody>
      </p:sp>
    </p:spTree>
    <p:extLst>
      <p:ext uri="{BB962C8B-B14F-4D97-AF65-F5344CB8AC3E}">
        <p14:creationId xmlns:p14="http://schemas.microsoft.com/office/powerpoint/2010/main" val="3137700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 calcmode="lin" valueType="num">
                                      <p:cBhvr additive="base">
                                        <p:cTn id="7" dur="500" fill="hold"/>
                                        <p:tgtEl>
                                          <p:spTgt spid="194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60">
                                            <p:txEl>
                                              <p:pRg st="1" end="1"/>
                                            </p:txEl>
                                          </p:spTgt>
                                        </p:tgtEl>
                                        <p:attrNameLst>
                                          <p:attrName>style.visibility</p:attrName>
                                        </p:attrNameLst>
                                      </p:cBhvr>
                                      <p:to>
                                        <p:strVal val="visible"/>
                                      </p:to>
                                    </p:set>
                                    <p:anim calcmode="lin" valueType="num">
                                      <p:cBhvr additive="base">
                                        <p:cTn id="13" dur="500" fill="hold"/>
                                        <p:tgtEl>
                                          <p:spTgt spid="1946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6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60">
                                            <p:txEl>
                                              <p:pRg st="2" end="2"/>
                                            </p:txEl>
                                          </p:spTgt>
                                        </p:tgtEl>
                                        <p:attrNameLst>
                                          <p:attrName>style.visibility</p:attrName>
                                        </p:attrNameLst>
                                      </p:cBhvr>
                                      <p:to>
                                        <p:strVal val="visible"/>
                                      </p:to>
                                    </p:set>
                                    <p:anim calcmode="lin" valueType="num">
                                      <p:cBhvr additive="base">
                                        <p:cTn id="19" dur="500" fill="hold"/>
                                        <p:tgtEl>
                                          <p:spTgt spid="1946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6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60">
                                            <p:txEl>
                                              <p:pRg st="3" end="3"/>
                                            </p:txEl>
                                          </p:spTgt>
                                        </p:tgtEl>
                                        <p:attrNameLst>
                                          <p:attrName>style.visibility</p:attrName>
                                        </p:attrNameLst>
                                      </p:cBhvr>
                                      <p:to>
                                        <p:strVal val="visible"/>
                                      </p:to>
                                    </p:set>
                                    <p:anim calcmode="lin" valueType="num">
                                      <p:cBhvr additive="base">
                                        <p:cTn id="25" dur="500" fill="hold"/>
                                        <p:tgtEl>
                                          <p:spTgt spid="1946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6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460">
                                            <p:txEl>
                                              <p:pRg st="4" end="4"/>
                                            </p:txEl>
                                          </p:spTgt>
                                        </p:tgtEl>
                                        <p:attrNameLst>
                                          <p:attrName>style.visibility</p:attrName>
                                        </p:attrNameLst>
                                      </p:cBhvr>
                                      <p:to>
                                        <p:strVal val="visible"/>
                                      </p:to>
                                    </p:set>
                                    <p:anim calcmode="lin" valueType="num">
                                      <p:cBhvr additive="base">
                                        <p:cTn id="31" dur="500" fill="hold"/>
                                        <p:tgtEl>
                                          <p:spTgt spid="1946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46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4400" dirty="0"/>
              <a:t>If The War of 1812 ended in a tie, why was it important?</a:t>
            </a:r>
          </a:p>
        </p:txBody>
      </p:sp>
      <p:sp>
        <p:nvSpPr>
          <p:cNvPr id="20483" name="Rectangle 3"/>
          <p:cNvSpPr>
            <a:spLocks noGrp="1" noChangeArrowheads="1"/>
          </p:cNvSpPr>
          <p:nvPr>
            <p:ph type="body" idx="1"/>
          </p:nvPr>
        </p:nvSpPr>
        <p:spPr/>
        <p:txBody>
          <a:bodyPr/>
          <a:lstStyle/>
          <a:p>
            <a:r>
              <a:rPr lang="en-US"/>
              <a:t>Gave the United States a National Identity</a:t>
            </a:r>
          </a:p>
          <a:p>
            <a:pPr lvl="1"/>
            <a:r>
              <a:rPr lang="en-US"/>
              <a:t>We were able to hold our own against the British</a:t>
            </a:r>
          </a:p>
          <a:p>
            <a:pPr lvl="1"/>
            <a:r>
              <a:rPr lang="en-US"/>
              <a:t>Started us thinking about continuing westward expansion</a:t>
            </a:r>
          </a:p>
          <a:p>
            <a:pPr lvl="1"/>
            <a:r>
              <a:rPr lang="en-US"/>
              <a:t>Ended bad feelings toward the British</a:t>
            </a:r>
          </a:p>
          <a:p>
            <a:r>
              <a:rPr lang="en-US"/>
              <a:t>Creates a hero in Andrew Jackson and the Western Frontiersmen</a:t>
            </a:r>
          </a:p>
          <a:p>
            <a:pPr lvl="1">
              <a:buFont typeface="Wingdings" charset="0"/>
              <a:buNone/>
            </a:pPr>
            <a:endParaRPr lang="en-US"/>
          </a:p>
          <a:p>
            <a:endParaRPr lang="en-US"/>
          </a:p>
        </p:txBody>
      </p:sp>
    </p:spTree>
    <p:extLst>
      <p:ext uri="{BB962C8B-B14F-4D97-AF65-F5344CB8AC3E}">
        <p14:creationId xmlns:p14="http://schemas.microsoft.com/office/powerpoint/2010/main" val="2084016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anim calcmode="lin" valueType="num">
                                      <p:cBhvr additive="base">
                                        <p:cTn id="11" dur="5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048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anim calcmode="lin" valueType="num">
                                      <p:cBhvr additive="base">
                                        <p:cTn id="15"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048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anim calcmode="lin" valueType="num">
                                      <p:cBhvr additive="base">
                                        <p:cTn id="19" dur="500" fill="hold"/>
                                        <p:tgtEl>
                                          <p:spTgt spid="2048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483">
                                            <p:txEl>
                                              <p:pRg st="4" end="4"/>
                                            </p:txEl>
                                          </p:spTgt>
                                        </p:tgtEl>
                                        <p:attrNameLst>
                                          <p:attrName>style.visibility</p:attrName>
                                        </p:attrNameLst>
                                      </p:cBhvr>
                                      <p:to>
                                        <p:strVal val="visible"/>
                                      </p:to>
                                    </p:set>
                                    <p:anim calcmode="lin" valueType="num">
                                      <p:cBhvr additive="base">
                                        <p:cTn id="25" dur="500" fill="hold"/>
                                        <p:tgtEl>
                                          <p:spTgt spid="2048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48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66800" y="0"/>
            <a:ext cx="7772400" cy="1143000"/>
          </a:xfrm>
        </p:spPr>
        <p:txBody>
          <a:bodyPr/>
          <a:lstStyle/>
          <a:p>
            <a:r>
              <a:rPr lang="en-US" dirty="0"/>
              <a:t>The </a:t>
            </a:r>
            <a:r>
              <a:rPr lang="en-US" dirty="0" smtClean="0"/>
              <a:t>War’s </a:t>
            </a:r>
            <a:r>
              <a:rPr lang="en-US" dirty="0"/>
              <a:t>Significance</a:t>
            </a:r>
          </a:p>
        </p:txBody>
      </p:sp>
      <p:sp>
        <p:nvSpPr>
          <p:cNvPr id="25603" name="Rectangle 3"/>
          <p:cNvSpPr>
            <a:spLocks noGrp="1" noChangeArrowheads="1"/>
          </p:cNvSpPr>
          <p:nvPr>
            <p:ph type="body" idx="1"/>
          </p:nvPr>
        </p:nvSpPr>
        <p:spPr>
          <a:xfrm>
            <a:off x="420792" y="1752600"/>
            <a:ext cx="8382000" cy="4953000"/>
          </a:xfrm>
        </p:spPr>
        <p:txBody>
          <a:bodyPr>
            <a:normAutofit fontScale="92500" lnSpcReduction="10000"/>
          </a:bodyPr>
          <a:lstStyle/>
          <a:p>
            <a:r>
              <a:rPr lang="en-US" sz="2000" dirty="0"/>
              <a:t>It effectively destroyed the Indians' ability to resist American expansion east of the Mississippi River.</a:t>
            </a:r>
            <a:r>
              <a:rPr lang="en-US" sz="1800" dirty="0"/>
              <a:t> </a:t>
            </a:r>
          </a:p>
          <a:p>
            <a:pPr lvl="1"/>
            <a:r>
              <a:rPr lang="en-US" sz="1800" dirty="0"/>
              <a:t>General Andrew Jackson crushed the Creek Indians at the Battle of Horseshoe Bend in Alabama, while General William Henry Harrison defeated Indians in the Old Northwest at the Battle of the Thames.</a:t>
            </a:r>
          </a:p>
          <a:p>
            <a:pPr lvl="1"/>
            <a:r>
              <a:rPr lang="en-US" sz="1800" dirty="0"/>
              <a:t> Abandoned by their British allies, the Indians reluctantly ceded most of their lands north of the Ohio River and in southern and western Alabama to the U.S. government. </a:t>
            </a:r>
          </a:p>
          <a:p>
            <a:r>
              <a:rPr lang="en-US" sz="2000" dirty="0"/>
              <a:t>The war allowed the United States to rewrite its boundaries with Spain and solidify control over the lower Mississippi River and the Gulf of Mexico.</a:t>
            </a:r>
            <a:r>
              <a:rPr lang="en-US" sz="1800" dirty="0"/>
              <a:t> </a:t>
            </a:r>
          </a:p>
          <a:p>
            <a:pPr lvl="1"/>
            <a:r>
              <a:rPr lang="en-US" sz="1800" dirty="0"/>
              <a:t>Although the United States did not defeat the British Empire, it had fought the world's strongest power to a draw.</a:t>
            </a:r>
          </a:p>
          <a:p>
            <a:pPr lvl="1"/>
            <a:r>
              <a:rPr lang="en-US" sz="1800" dirty="0"/>
              <a:t> Spain recognized the significance of this fact, and in 1819 Spanish leaders abandoned Florida and agreed to an American boundary running clear to the Pacific Ocean.</a:t>
            </a:r>
            <a:r>
              <a:rPr lang="en-US" dirty="0"/>
              <a:t> </a:t>
            </a:r>
          </a:p>
        </p:txBody>
      </p:sp>
    </p:spTree>
    <p:extLst>
      <p:ext uri="{BB962C8B-B14F-4D97-AF65-F5344CB8AC3E}">
        <p14:creationId xmlns:p14="http://schemas.microsoft.com/office/powerpoint/2010/main" val="2791322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66800" y="228600"/>
            <a:ext cx="7772400" cy="1143000"/>
          </a:xfrm>
        </p:spPr>
        <p:txBody>
          <a:bodyPr/>
          <a:lstStyle/>
          <a:p>
            <a:r>
              <a:rPr lang="en-US" dirty="0"/>
              <a:t>The </a:t>
            </a:r>
            <a:r>
              <a:rPr lang="en-US" dirty="0" smtClean="0"/>
              <a:t>War’s </a:t>
            </a:r>
            <a:r>
              <a:rPr lang="en-US" dirty="0"/>
              <a:t>Significance</a:t>
            </a:r>
          </a:p>
        </p:txBody>
      </p:sp>
      <p:sp>
        <p:nvSpPr>
          <p:cNvPr id="26627" name="Rectangle 3"/>
          <p:cNvSpPr>
            <a:spLocks noGrp="1" noChangeArrowheads="1"/>
          </p:cNvSpPr>
          <p:nvPr>
            <p:ph type="body" idx="1"/>
          </p:nvPr>
        </p:nvSpPr>
        <p:spPr>
          <a:xfrm>
            <a:off x="685800" y="1766888"/>
            <a:ext cx="8458200" cy="5091112"/>
          </a:xfrm>
        </p:spPr>
        <p:txBody>
          <a:bodyPr>
            <a:normAutofit lnSpcReduction="10000"/>
          </a:bodyPr>
          <a:lstStyle/>
          <a:p>
            <a:pPr>
              <a:lnSpc>
                <a:spcPct val="80000"/>
              </a:lnSpc>
            </a:pPr>
            <a:r>
              <a:rPr lang="en-US" sz="2300"/>
              <a:t>The Federalist Party never recovered from its opposition to the war. Many Federalists believed that the War of 1812 was fought to help Napoleon in his struggle against Britain, and they opposed the war by refusing to pay taxes, boycotting war loans, and refusing to furnish troops</a:t>
            </a:r>
            <a:r>
              <a:rPr lang="en-US" sz="2400"/>
              <a:t>. </a:t>
            </a:r>
          </a:p>
          <a:p>
            <a:pPr lvl="1">
              <a:lnSpc>
                <a:spcPct val="80000"/>
              </a:lnSpc>
            </a:pPr>
            <a:r>
              <a:rPr lang="en-US" sz="1800"/>
              <a:t>In December 1814, delegates from New England gathered in Hartford, Connecticut, where they recommended a series of constitutional amendments to restrict the power of Congress to wage war, regulate commerce, and admit new states. The delegates also supported a one-term president (in order to break the grip of Virginians on the presidency) and abolition of the Three-fifths clause in the Constitution (which increased the political clout of the South), and talked of seceding if they did not get their way. </a:t>
            </a:r>
          </a:p>
          <a:p>
            <a:pPr>
              <a:lnSpc>
                <a:spcPct val="80000"/>
              </a:lnSpc>
            </a:pPr>
            <a:r>
              <a:rPr lang="en-US" sz="2300"/>
              <a:t>The proposals of the Hartford Convention became public knowledge at the same time as the terms of the Treaty of Ghent and the American victory in the Battle of New Orleans. Euphoria over the war's end led many people to brand the Federalists as traitors. The party never recovered from this stigma and disappeared from national politics.</a:t>
            </a:r>
          </a:p>
          <a:p>
            <a:pPr>
              <a:lnSpc>
                <a:spcPct val="80000"/>
              </a:lnSpc>
              <a:buFontTx/>
              <a:buNone/>
            </a:pPr>
            <a:endParaRPr lang="en-US" sz="2300"/>
          </a:p>
        </p:txBody>
      </p:sp>
    </p:spTree>
    <p:extLst>
      <p:ext uri="{BB962C8B-B14F-4D97-AF65-F5344CB8AC3E}">
        <p14:creationId xmlns:p14="http://schemas.microsoft.com/office/powerpoint/2010/main" val="3152689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Jefferson</a:t>
            </a:r>
            <a:endParaRPr lang="en-US" dirty="0"/>
          </a:p>
        </p:txBody>
      </p:sp>
      <p:sp>
        <p:nvSpPr>
          <p:cNvPr id="3" name="Content Placeholder 2"/>
          <p:cNvSpPr>
            <a:spLocks noGrp="1"/>
          </p:cNvSpPr>
          <p:nvPr>
            <p:ph idx="1"/>
          </p:nvPr>
        </p:nvSpPr>
        <p:spPr/>
        <p:txBody>
          <a:bodyPr>
            <a:normAutofit lnSpcReduction="10000"/>
          </a:bodyPr>
          <a:lstStyle/>
          <a:p>
            <a:r>
              <a:rPr lang="en-US" dirty="0" smtClean="0"/>
              <a:t>Election of 1800</a:t>
            </a:r>
          </a:p>
          <a:p>
            <a:pPr lvl="1"/>
            <a:r>
              <a:rPr lang="en-US" dirty="0" smtClean="0"/>
              <a:t>Ended in a tie between Jefferson and Burr</a:t>
            </a:r>
          </a:p>
          <a:p>
            <a:pPr lvl="1"/>
            <a:r>
              <a:rPr lang="en-US" dirty="0" smtClean="0"/>
              <a:t>Hamilton turned the tide in favor of Jefferson</a:t>
            </a:r>
          </a:p>
          <a:p>
            <a:r>
              <a:rPr lang="en-US" dirty="0" smtClean="0"/>
              <a:t>Impact of the outcome</a:t>
            </a:r>
          </a:p>
          <a:p>
            <a:pPr lvl="1"/>
            <a:r>
              <a:rPr lang="en-US" dirty="0" smtClean="0"/>
              <a:t>12</a:t>
            </a:r>
            <a:r>
              <a:rPr lang="en-US" baseline="30000" dirty="0" smtClean="0"/>
              <a:t>th</a:t>
            </a:r>
            <a:r>
              <a:rPr lang="en-US" dirty="0" smtClean="0"/>
              <a:t> Amendment- Electors would cast two separate votes. One for the President and one for the Vice President, in an attempt to avoid a tie situation.</a:t>
            </a:r>
          </a:p>
          <a:p>
            <a:pPr lvl="1"/>
            <a:r>
              <a:rPr lang="en-US" dirty="0" smtClean="0"/>
              <a:t>Burr holds a grudge against Hamilton- kills him in a duel years later</a:t>
            </a:r>
          </a:p>
          <a:p>
            <a:pPr lvl="1"/>
            <a:endParaRPr lang="en-US" dirty="0" smtClean="0"/>
          </a:p>
        </p:txBody>
      </p:sp>
    </p:spTree>
    <p:extLst>
      <p:ext uri="{BB962C8B-B14F-4D97-AF65-F5344CB8AC3E}">
        <p14:creationId xmlns:p14="http://schemas.microsoft.com/office/powerpoint/2010/main" val="2386500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2057400" y="762000"/>
            <a:ext cx="5105400" cy="3886200"/>
          </a:xfrm>
          <a:prstGeom prst="rect">
            <a:avLst/>
          </a:prstGeom>
        </p:spPr>
        <p:txBody>
          <a:bodyPr wrap="none" fromWordArt="1">
            <a:prstTxWarp prst="textPlain">
              <a:avLst>
                <a:gd name="adj" fmla="val 50000"/>
              </a:avLst>
            </a:prstTxWarp>
          </a:bodyPr>
          <a:lstStyle/>
          <a:p>
            <a:pPr algn="ctr"/>
            <a:r>
              <a:rPr lang="en-US" sz="3600" kern="10">
                <a:ln w="19050">
                  <a:solidFill>
                    <a:schemeClr val="tx2"/>
                  </a:solidFill>
                  <a:round/>
                  <a:headEnd/>
                  <a:tailEnd/>
                </a:ln>
                <a:solidFill>
                  <a:srgbClr val="006F96"/>
                </a:solidFill>
                <a:effectLst>
                  <a:outerShdw blurRad="63500" dist="63500" dir="3187806" algn="ctr" rotWithShape="0">
                    <a:srgbClr val="BE2400">
                      <a:alpha val="74998"/>
                    </a:srgbClr>
                  </a:outerShdw>
                </a:effectLst>
                <a:latin typeface="Hot Pizza"/>
                <a:ea typeface="Hot Pizza"/>
                <a:cs typeface="Hot Pizza"/>
              </a:rPr>
              <a:t>"The Era</a:t>
            </a:r>
          </a:p>
          <a:p>
            <a:pPr algn="ctr"/>
            <a:r>
              <a:rPr lang="en-US" sz="3600" kern="10">
                <a:ln w="19050">
                  <a:solidFill>
                    <a:schemeClr val="tx2"/>
                  </a:solidFill>
                  <a:round/>
                  <a:headEnd/>
                  <a:tailEnd/>
                </a:ln>
                <a:solidFill>
                  <a:srgbClr val="006F96"/>
                </a:solidFill>
                <a:effectLst>
                  <a:outerShdw blurRad="63500" dist="63500" dir="3187806" algn="ctr" rotWithShape="0">
                    <a:srgbClr val="BE2400">
                      <a:alpha val="74998"/>
                    </a:srgbClr>
                  </a:outerShdw>
                </a:effectLst>
                <a:latin typeface="Hot Pizza"/>
                <a:ea typeface="Hot Pizza"/>
                <a:cs typeface="Hot Pizza"/>
              </a:rPr>
              <a:t>of</a:t>
            </a:r>
          </a:p>
          <a:p>
            <a:pPr algn="ctr"/>
            <a:r>
              <a:rPr lang="en-US" sz="3600" kern="10">
                <a:ln w="19050">
                  <a:solidFill>
                    <a:schemeClr val="tx2"/>
                  </a:solidFill>
                  <a:round/>
                  <a:headEnd/>
                  <a:tailEnd/>
                </a:ln>
                <a:solidFill>
                  <a:srgbClr val="006F96"/>
                </a:solidFill>
                <a:effectLst>
                  <a:outerShdw blurRad="63500" dist="63500" dir="3187806" algn="ctr" rotWithShape="0">
                    <a:srgbClr val="BE2400">
                      <a:alpha val="74998"/>
                    </a:srgbClr>
                  </a:outerShdw>
                </a:effectLst>
                <a:latin typeface="Hot Pizza"/>
                <a:ea typeface="Hot Pizza"/>
                <a:cs typeface="Hot Pizza"/>
              </a:rPr>
              <a:t>Good Feeling"</a:t>
            </a:r>
          </a:p>
          <a:p>
            <a:pPr algn="ctr"/>
            <a:r>
              <a:rPr lang="en-US" sz="3600" kern="10">
                <a:ln w="19050">
                  <a:solidFill>
                    <a:schemeClr val="tx2"/>
                  </a:solidFill>
                  <a:round/>
                  <a:headEnd/>
                  <a:tailEnd/>
                </a:ln>
                <a:solidFill>
                  <a:srgbClr val="006F96"/>
                </a:solidFill>
                <a:effectLst>
                  <a:outerShdw blurRad="63500" dist="63500" dir="3187806" algn="ctr" rotWithShape="0">
                    <a:srgbClr val="BE2400">
                      <a:alpha val="74998"/>
                    </a:srgbClr>
                  </a:outerShdw>
                </a:effectLst>
                <a:latin typeface="Hot Pizza"/>
                <a:ea typeface="Hot Pizza"/>
                <a:cs typeface="Hot Pizza"/>
              </a:rPr>
              <a:t>1815-1824</a:t>
            </a:r>
          </a:p>
        </p:txBody>
      </p:sp>
    </p:spTree>
    <p:extLst>
      <p:ext uri="{BB962C8B-B14F-4D97-AF65-F5344CB8AC3E}">
        <p14:creationId xmlns:p14="http://schemas.microsoft.com/office/powerpoint/2010/main" val="2379793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7200" y="228600"/>
            <a:ext cx="8153400" cy="701675"/>
          </a:xfrm>
          <a:prstGeom prst="rect">
            <a:avLst/>
          </a:prstGeom>
          <a:noFill/>
          <a:ln>
            <a:noFill/>
          </a:ln>
          <a:effectLst>
            <a:outerShdw dist="35921" dir="2700000" algn="ctr" rotWithShape="0">
              <a:srgbClr val="006F9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4000" b="1">
                <a:solidFill>
                  <a:srgbClr val="BE2400"/>
                </a:solidFill>
                <a:effectLst>
                  <a:outerShdw blurRad="38100" dist="38100" dir="2700000" algn="tl">
                    <a:srgbClr val="DDDDDD"/>
                  </a:outerShdw>
                </a:effectLst>
                <a:latin typeface="Monitor" charset="0"/>
              </a:rPr>
              <a:t>The Election of 1816</a:t>
            </a:r>
          </a:p>
        </p:txBody>
      </p:sp>
      <p:pic>
        <p:nvPicPr>
          <p:cNvPr id="3075" name="Picture 3" descr="1816 Election"/>
          <p:cNvPicPr>
            <a:picLocks noChangeAspect="1" noChangeArrowheads="1"/>
          </p:cNvPicPr>
          <p:nvPr/>
        </p:nvPicPr>
        <p:blipFill>
          <a:blip r:embed="rId2">
            <a:lum contrast="12000"/>
            <a:extLst>
              <a:ext uri="{28A0092B-C50C-407E-A947-70E740481C1C}">
                <a14:useLocalDpi xmlns:a14="http://schemas.microsoft.com/office/drawing/2010/main" val="0"/>
              </a:ext>
            </a:extLst>
          </a:blip>
          <a:srcRect t="1443"/>
          <a:stretch>
            <a:fillRect/>
          </a:stretch>
        </p:blipFill>
        <p:spPr bwMode="auto">
          <a:xfrm>
            <a:off x="1066800" y="1143000"/>
            <a:ext cx="7162800" cy="5203825"/>
          </a:xfrm>
          <a:prstGeom prst="rect">
            <a:avLst/>
          </a:prstGeom>
          <a:noFill/>
          <a:ln w="9525">
            <a:solidFill>
              <a:srgbClr val="006F9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084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457200" y="228600"/>
            <a:ext cx="8153400" cy="701675"/>
          </a:xfrm>
          <a:prstGeom prst="rect">
            <a:avLst/>
          </a:prstGeom>
          <a:noFill/>
          <a:ln>
            <a:noFill/>
          </a:ln>
          <a:effectLst>
            <a:outerShdw dist="35921" dir="2700000" algn="ctr" rotWithShape="0">
              <a:srgbClr val="006F9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4000" b="1">
                <a:solidFill>
                  <a:srgbClr val="BE2400"/>
                </a:solidFill>
                <a:effectLst>
                  <a:outerShdw blurRad="38100" dist="38100" dir="2700000" algn="tl">
                    <a:srgbClr val="DDDDDD"/>
                  </a:outerShdw>
                </a:effectLst>
                <a:latin typeface="Monitor" charset="0"/>
              </a:rPr>
              <a:t>James Monroe [1816-1824]</a:t>
            </a:r>
          </a:p>
        </p:txBody>
      </p:sp>
      <p:pic>
        <p:nvPicPr>
          <p:cNvPr id="4099" name="Picture 5" descr="James Monroe"/>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2743200" y="1295400"/>
            <a:ext cx="3687763" cy="4876800"/>
          </a:xfrm>
          <a:prstGeom prst="rect">
            <a:avLst/>
          </a:prstGeom>
          <a:noFill/>
          <a:ln w="9525">
            <a:solidFill>
              <a:srgbClr val="006F9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965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57200" y="152400"/>
            <a:ext cx="8153400" cy="11890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000" b="1">
                <a:solidFill>
                  <a:srgbClr val="BE2400"/>
                </a:solidFill>
                <a:effectLst>
                  <a:outerShdw blurRad="38100" dist="38100" dir="2700000" algn="tl">
                    <a:srgbClr val="C0C0C0"/>
                  </a:outerShdw>
                </a:effectLst>
                <a:latin typeface="Monitor" pitchFamily="2" charset="0"/>
                <a:ea typeface="+mn-ea"/>
              </a:rPr>
              <a:t>John Quincy Adams:</a:t>
            </a:r>
            <a:br>
              <a:rPr lang="en-US" sz="4000" b="1">
                <a:solidFill>
                  <a:srgbClr val="BE2400"/>
                </a:solidFill>
                <a:effectLst>
                  <a:outerShdw blurRad="38100" dist="38100" dir="2700000" algn="tl">
                    <a:srgbClr val="C0C0C0"/>
                  </a:outerShdw>
                </a:effectLst>
                <a:latin typeface="Monitor" pitchFamily="2" charset="0"/>
                <a:ea typeface="+mn-ea"/>
              </a:rPr>
            </a:br>
            <a:r>
              <a:rPr lang="en-US" sz="3200" b="1" i="1">
                <a:solidFill>
                  <a:srgbClr val="006F96"/>
                </a:solidFill>
                <a:latin typeface="Monitor" pitchFamily="2" charset="0"/>
                <a:ea typeface="+mn-ea"/>
              </a:rPr>
              <a:t>A bulldog among spaniels!</a:t>
            </a:r>
          </a:p>
        </p:txBody>
      </p:sp>
      <p:pic>
        <p:nvPicPr>
          <p:cNvPr id="5123" name="Picture 3" descr="JQAdams"/>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5057" t="8667" r="2809" b="4666"/>
          <a:stretch>
            <a:fillRect/>
          </a:stretch>
        </p:blipFill>
        <p:spPr bwMode="auto">
          <a:xfrm>
            <a:off x="3048000" y="1524000"/>
            <a:ext cx="3124200" cy="4953000"/>
          </a:xfrm>
          <a:prstGeom prst="rect">
            <a:avLst/>
          </a:prstGeom>
          <a:noFill/>
          <a:ln w="9525">
            <a:solidFill>
              <a:srgbClr val="006F9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402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457200" y="228600"/>
            <a:ext cx="8153400" cy="701675"/>
          </a:xfrm>
          <a:prstGeom prst="rect">
            <a:avLst/>
          </a:prstGeom>
          <a:noFill/>
          <a:ln>
            <a:noFill/>
          </a:ln>
          <a:effectLst>
            <a:outerShdw dist="35921" dir="2700000" algn="ctr" rotWithShape="0">
              <a:srgbClr val="006F9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4000" b="1">
                <a:solidFill>
                  <a:srgbClr val="BE2400"/>
                </a:solidFill>
                <a:effectLst>
                  <a:outerShdw blurRad="38100" dist="38100" dir="2700000" algn="tl">
                    <a:srgbClr val="DDDDDD"/>
                  </a:outerShdw>
                </a:effectLst>
                <a:latin typeface="Monitor" charset="0"/>
              </a:rPr>
              <a:t>The West &amp; the NW: </a:t>
            </a:r>
            <a:r>
              <a:rPr lang="en-US" sz="3600" b="1">
                <a:solidFill>
                  <a:srgbClr val="BE2400"/>
                </a:solidFill>
                <a:effectLst>
                  <a:outerShdw blurRad="38100" dist="38100" dir="2700000" algn="tl">
                    <a:srgbClr val="DDDDDD"/>
                  </a:outerShdw>
                </a:effectLst>
                <a:latin typeface="Monitor" charset="0"/>
              </a:rPr>
              <a:t>1819-1824</a:t>
            </a:r>
          </a:p>
        </p:txBody>
      </p:sp>
      <p:pic>
        <p:nvPicPr>
          <p:cNvPr id="6147" name="Picture 3" descr="12_07"/>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1676400" y="1219200"/>
            <a:ext cx="6096000" cy="5222875"/>
          </a:xfrm>
          <a:prstGeom prst="rect">
            <a:avLst/>
          </a:prstGeom>
          <a:noFill/>
          <a:ln w="9525">
            <a:solidFill>
              <a:srgbClr val="006F9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7213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57200" y="228600"/>
            <a:ext cx="8153400" cy="701675"/>
          </a:xfrm>
          <a:prstGeom prst="rect">
            <a:avLst/>
          </a:prstGeom>
          <a:noFill/>
          <a:ln>
            <a:noFill/>
          </a:ln>
          <a:effectLst>
            <a:outerShdw dist="35921" dir="2700000" algn="ctr" rotWithShape="0">
              <a:srgbClr val="006F9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4000" b="1">
                <a:solidFill>
                  <a:srgbClr val="BE2400"/>
                </a:solidFill>
                <a:effectLst>
                  <a:outerShdw blurRad="38100" dist="38100" dir="2700000" algn="tl">
                    <a:srgbClr val="DDDDDD"/>
                  </a:outerShdw>
                </a:effectLst>
                <a:latin typeface="Monitor" charset="0"/>
              </a:rPr>
              <a:t>The Convention of 1818</a:t>
            </a:r>
          </a:p>
        </p:txBody>
      </p:sp>
      <p:pic>
        <p:nvPicPr>
          <p:cNvPr id="7171" name="Picture 3" descr="12_05"/>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228600" y="1295400"/>
            <a:ext cx="8686800" cy="4973638"/>
          </a:xfrm>
          <a:prstGeom prst="rect">
            <a:avLst/>
          </a:prstGeom>
          <a:noFill/>
          <a:ln w="9525">
            <a:solidFill>
              <a:srgbClr val="006F9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6841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eaLnBrk="1" hangingPunct="1"/>
            <a:endParaRPr lang="en-US">
              <a:latin typeface="Arial" charset="0"/>
            </a:endParaRPr>
          </a:p>
        </p:txBody>
      </p:sp>
      <p:sp>
        <p:nvSpPr>
          <p:cNvPr id="8195"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eaLnBrk="1" hangingPunct="1"/>
            <a:endParaRPr lang="en-US">
              <a:latin typeface="Arial" charset="0"/>
            </a:endParaRP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197" name="Text Box 5"/>
          <p:cNvSpPr txBox="1">
            <a:spLocks noChangeArrowheads="1"/>
          </p:cNvSpPr>
          <p:nvPr/>
        </p:nvSpPr>
        <p:spPr bwMode="auto">
          <a:xfrm>
            <a:off x="762000" y="4419600"/>
            <a:ext cx="2895600" cy="13017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130000"/>
              </a:lnSpc>
              <a:spcBef>
                <a:spcPct val="50000"/>
              </a:spcBef>
            </a:pPr>
            <a:r>
              <a:rPr lang="en-US" b="1"/>
              <a:t>Rush-Bagot Treaty of 1818 with Great Britain</a:t>
            </a:r>
          </a:p>
          <a:p>
            <a:pPr eaLnBrk="1" hangingPunct="1">
              <a:lnSpc>
                <a:spcPct val="130000"/>
              </a:lnSpc>
              <a:spcBef>
                <a:spcPct val="50000"/>
              </a:spcBef>
            </a:pPr>
            <a:endParaRPr lang="en-US" b="1"/>
          </a:p>
        </p:txBody>
      </p:sp>
      <p:sp>
        <p:nvSpPr>
          <p:cNvPr id="44038" name="Line 6"/>
          <p:cNvSpPr>
            <a:spLocks noChangeShapeType="1"/>
          </p:cNvSpPr>
          <p:nvPr/>
        </p:nvSpPr>
        <p:spPr bwMode="auto">
          <a:xfrm flipV="1">
            <a:off x="2667000" y="2286000"/>
            <a:ext cx="2209800" cy="2286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039" name="Line 7"/>
          <p:cNvSpPr>
            <a:spLocks noChangeShapeType="1"/>
          </p:cNvSpPr>
          <p:nvPr/>
        </p:nvSpPr>
        <p:spPr bwMode="auto">
          <a:xfrm flipH="1" flipV="1">
            <a:off x="2514600" y="2819400"/>
            <a:ext cx="152400" cy="1752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200" name="Rectangle 8"/>
          <p:cNvSpPr>
            <a:spLocks noChangeArrowheads="1"/>
          </p:cNvSpPr>
          <p:nvPr/>
        </p:nvSpPr>
        <p:spPr bwMode="auto">
          <a:xfrm>
            <a:off x="762000" y="5257800"/>
            <a:ext cx="2895600" cy="762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01" name="Text Box 9"/>
          <p:cNvSpPr txBox="1">
            <a:spLocks noChangeArrowheads="1"/>
          </p:cNvSpPr>
          <p:nvPr/>
        </p:nvSpPr>
        <p:spPr bwMode="auto">
          <a:xfrm>
            <a:off x="3048000" y="1143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a:latin typeface="Impact" charset="0"/>
              </a:rPr>
              <a:t>49</a:t>
            </a:r>
            <a:r>
              <a:rPr lang="en-US" sz="2400" baseline="30000">
                <a:latin typeface="Impact" charset="0"/>
              </a:rPr>
              <a:t>th</a:t>
            </a:r>
            <a:r>
              <a:rPr lang="en-US" sz="2400">
                <a:latin typeface="Impact" charset="0"/>
              </a:rPr>
              <a:t> Parallel</a:t>
            </a:r>
          </a:p>
        </p:txBody>
      </p:sp>
      <p:sp>
        <p:nvSpPr>
          <p:cNvPr id="8202" name="Line 10"/>
          <p:cNvSpPr>
            <a:spLocks noChangeShapeType="1"/>
          </p:cNvSpPr>
          <p:nvPr/>
        </p:nvSpPr>
        <p:spPr bwMode="auto">
          <a:xfrm>
            <a:off x="3276600" y="1524000"/>
            <a:ext cx="0" cy="38100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203" name="Line 11"/>
          <p:cNvSpPr>
            <a:spLocks noChangeShapeType="1"/>
          </p:cNvSpPr>
          <p:nvPr/>
        </p:nvSpPr>
        <p:spPr bwMode="auto">
          <a:xfrm>
            <a:off x="4343400" y="1524000"/>
            <a:ext cx="76200" cy="53340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204" name="Text Box 12"/>
          <p:cNvSpPr txBox="1">
            <a:spLocks noChangeArrowheads="1"/>
          </p:cNvSpPr>
          <p:nvPr/>
        </p:nvSpPr>
        <p:spPr bwMode="auto">
          <a:xfrm>
            <a:off x="838200" y="5334000"/>
            <a:ext cx="266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b="1"/>
              <a:t>Agreed to joint occupation</a:t>
            </a:r>
          </a:p>
        </p:txBody>
      </p:sp>
    </p:spTree>
    <p:extLst>
      <p:ext uri="{BB962C8B-B14F-4D97-AF65-F5344CB8AC3E}">
        <p14:creationId xmlns:p14="http://schemas.microsoft.com/office/powerpoint/2010/main" val="110235007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8"/>
                                        </p:tgtEl>
                                        <p:attrNameLst>
                                          <p:attrName>style.visibility</p:attrName>
                                        </p:attrNameLst>
                                      </p:cBhvr>
                                      <p:to>
                                        <p:strVal val="visible"/>
                                      </p:to>
                                    </p:set>
                                    <p:animEffect transition="in" filter="dissolve">
                                      <p:cBhvr>
                                        <p:cTn id="7" dur="500"/>
                                        <p:tgtEl>
                                          <p:spTgt spid="440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39"/>
                                        </p:tgtEl>
                                        <p:attrNameLst>
                                          <p:attrName>style.visibility</p:attrName>
                                        </p:attrNameLst>
                                      </p:cBhvr>
                                      <p:to>
                                        <p:strVal val="visible"/>
                                      </p:to>
                                    </p:set>
                                    <p:animEffect transition="in" filter="dissolve">
                                      <p:cBhvr>
                                        <p:cTn id="12" dur="500"/>
                                        <p:tgtEl>
                                          <p:spTgt spid="44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nimBg="1"/>
      <p:bldP spid="4403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bwMode="auto">
          <a:xfrm>
            <a:off x="152400" y="1600200"/>
            <a:ext cx="8839200" cy="4495800"/>
          </a:xfrm>
          <a:solidFill>
            <a:srgbClr val="FFFFFF"/>
          </a:solidFill>
          <a:ln>
            <a:solidFill>
              <a:srgbClr val="000000"/>
            </a:solidFill>
            <a:miter lim="800000"/>
            <a:headEnd/>
            <a:tailEnd/>
          </a:ln>
          <a:effectLst>
            <a:outerShdw blurRad="63500" dist="38099" dir="2700000" algn="ctr" rotWithShape="0">
              <a:schemeClr val="tx1">
                <a:alpha val="74998"/>
              </a:schemeClr>
            </a:outerShdw>
          </a:effectLst>
        </p:spPr>
        <p:txBody>
          <a:bodyPr vert="horz" wrap="square" lIns="91440" tIns="45720" rIns="91440" bIns="45720" numCol="1" anchor="t" anchorCtr="0" compatLnSpc="1">
            <a:prstTxWarp prst="textNoShape">
              <a:avLst/>
            </a:prstTxWarp>
          </a:bodyPr>
          <a:lstStyle/>
          <a:p>
            <a:pPr eaLnBrk="1" hangingPunct="1"/>
            <a:r>
              <a:rPr lang="en-US" sz="4000" b="1">
                <a:latin typeface="Arial" charset="0"/>
              </a:rPr>
              <a:t>Rush-Bagot Agreement (1817-18)</a:t>
            </a:r>
          </a:p>
          <a:p>
            <a:pPr lvl="1" eaLnBrk="1" hangingPunct="1"/>
            <a:r>
              <a:rPr lang="en-US" sz="3600" b="1">
                <a:latin typeface="Arial" charset="0"/>
              </a:rPr>
              <a:t>Treaty with Great Britain</a:t>
            </a:r>
            <a:r>
              <a:rPr lang="en-US" b="1">
                <a:latin typeface="Arial" charset="0"/>
              </a:rPr>
              <a:t> </a:t>
            </a:r>
            <a:endParaRPr lang="en-US" sz="3200" b="1">
              <a:latin typeface="Arial" charset="0"/>
              <a:sym typeface="Symbol" charset="0"/>
            </a:endParaRPr>
          </a:p>
          <a:p>
            <a:pPr lvl="2" eaLnBrk="1" hangingPunct="1"/>
            <a:r>
              <a:rPr lang="en-US" sz="3200">
                <a:latin typeface="Arial" charset="0"/>
              </a:rPr>
              <a:t>Shared Oregon Territory for 10 years</a:t>
            </a:r>
            <a:endParaRPr lang="en-US" sz="3200">
              <a:latin typeface="Arial" charset="0"/>
              <a:sym typeface="Symbol" charset="0"/>
            </a:endParaRPr>
          </a:p>
          <a:p>
            <a:pPr lvl="2" eaLnBrk="1" hangingPunct="1"/>
            <a:r>
              <a:rPr lang="en-US" sz="3200">
                <a:latin typeface="Arial" charset="0"/>
              </a:rPr>
              <a:t>the setting of the northern limits of the Louisiana Territory at the </a:t>
            </a:r>
            <a:r>
              <a:rPr lang="en-US" sz="3200" b="1" u="sng">
                <a:latin typeface="Arial" charset="0"/>
              </a:rPr>
              <a:t>49th parallel</a:t>
            </a:r>
          </a:p>
          <a:p>
            <a:pPr lvl="3" eaLnBrk="1" hangingPunct="1"/>
            <a:r>
              <a:rPr lang="en-US" sz="2800">
                <a:latin typeface="Arial" charset="0"/>
              </a:rPr>
              <a:t>US agreed to cede land above 49</a:t>
            </a:r>
            <a:r>
              <a:rPr lang="en-US" sz="2800" baseline="30000">
                <a:latin typeface="Arial" charset="0"/>
              </a:rPr>
              <a:t>th</a:t>
            </a:r>
            <a:r>
              <a:rPr lang="en-US" sz="2800">
                <a:latin typeface="Arial" charset="0"/>
              </a:rPr>
              <a:t> parallel</a:t>
            </a:r>
          </a:p>
          <a:p>
            <a:pPr lvl="3" eaLnBrk="1" hangingPunct="1"/>
            <a:r>
              <a:rPr lang="en-US" sz="2800">
                <a:latin typeface="Arial" charset="0"/>
              </a:rPr>
              <a:t>GB agreed to cede land below 49</a:t>
            </a:r>
            <a:r>
              <a:rPr lang="en-US" sz="2800" baseline="30000">
                <a:latin typeface="Arial" charset="0"/>
              </a:rPr>
              <a:t>th</a:t>
            </a:r>
            <a:r>
              <a:rPr lang="en-US" sz="2800">
                <a:latin typeface="Arial" charset="0"/>
              </a:rPr>
              <a:t> parallel </a:t>
            </a:r>
          </a:p>
        </p:txBody>
      </p:sp>
      <p:sp>
        <p:nvSpPr>
          <p:cNvPr id="9219" name="WordArt 3"/>
          <p:cNvSpPr>
            <a:spLocks noChangeArrowheads="1" noChangeShapeType="1" noTextEdit="1"/>
          </p:cNvSpPr>
          <p:nvPr/>
        </p:nvSpPr>
        <p:spPr bwMode="auto">
          <a:xfrm>
            <a:off x="762000" y="200025"/>
            <a:ext cx="7620000" cy="866775"/>
          </a:xfrm>
          <a:prstGeom prst="rect">
            <a:avLst/>
          </a:prstGeom>
        </p:spPr>
        <p:txBody>
          <a:bodyPr wrap="none" fromWordArt="1">
            <a:prstTxWarp prst="textCanUp">
              <a:avLst>
                <a:gd name="adj" fmla="val 85713"/>
              </a:avLst>
            </a:prstTxWarp>
          </a:bodyPr>
          <a:lstStyle/>
          <a:p>
            <a:pPr algn="ctr"/>
            <a:r>
              <a:rPr lang="en-US" sz="3600" kern="10">
                <a:ln w="9525">
                  <a:solidFill>
                    <a:srgbClr val="000000"/>
                  </a:solidFill>
                  <a:round/>
                  <a:headEnd/>
                  <a:tailEnd/>
                </a:ln>
                <a:gradFill rotWithShape="1">
                  <a:gsLst>
                    <a:gs pos="0">
                      <a:srgbClr val="FFE701"/>
                    </a:gs>
                    <a:gs pos="100000">
                      <a:srgbClr val="FE3E02"/>
                    </a:gs>
                  </a:gsLst>
                  <a:lin ang="5400000" scaled="1"/>
                </a:gradFill>
                <a:effectLst>
                  <a:outerShdw blurRad="63500" dist="38099" dir="2700000" algn="ctr" rotWithShape="0">
                    <a:schemeClr val="bg1">
                      <a:alpha val="74998"/>
                    </a:schemeClr>
                  </a:outerShdw>
                </a:effectLst>
                <a:latin typeface="Impact"/>
                <a:ea typeface="Impact"/>
                <a:cs typeface="Impact"/>
              </a:rPr>
              <a:t>Westward Expansion</a:t>
            </a:r>
          </a:p>
        </p:txBody>
      </p:sp>
    </p:spTree>
    <p:extLst>
      <p:ext uri="{BB962C8B-B14F-4D97-AF65-F5344CB8AC3E}">
        <p14:creationId xmlns:p14="http://schemas.microsoft.com/office/powerpoint/2010/main" val="248647136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box(in)">
                                      <p:cBhvr>
                                        <p:cTn id="7" dur="500"/>
                                        <p:tgtEl>
                                          <p:spTgt spid="430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3010">
                                            <p:txEl>
                                              <p:pRg st="1" end="1"/>
                                            </p:txEl>
                                          </p:spTgt>
                                        </p:tgtEl>
                                        <p:attrNameLst>
                                          <p:attrName>style.visibility</p:attrName>
                                        </p:attrNameLst>
                                      </p:cBhvr>
                                      <p:to>
                                        <p:strVal val="visible"/>
                                      </p:to>
                                    </p:set>
                                    <p:animEffect transition="in" filter="box(in)">
                                      <p:cBhvr>
                                        <p:cTn id="12" dur="500"/>
                                        <p:tgtEl>
                                          <p:spTgt spid="430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3010">
                                            <p:txEl>
                                              <p:pRg st="2" end="2"/>
                                            </p:txEl>
                                          </p:spTgt>
                                        </p:tgtEl>
                                        <p:attrNameLst>
                                          <p:attrName>style.visibility</p:attrName>
                                        </p:attrNameLst>
                                      </p:cBhvr>
                                      <p:to>
                                        <p:strVal val="visible"/>
                                      </p:to>
                                    </p:set>
                                    <p:animEffect transition="in" filter="box(in)">
                                      <p:cBhvr>
                                        <p:cTn id="17" dur="500"/>
                                        <p:tgtEl>
                                          <p:spTgt spid="4301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3010">
                                            <p:txEl>
                                              <p:pRg st="3" end="3"/>
                                            </p:txEl>
                                          </p:spTgt>
                                        </p:tgtEl>
                                        <p:attrNameLst>
                                          <p:attrName>style.visibility</p:attrName>
                                        </p:attrNameLst>
                                      </p:cBhvr>
                                      <p:to>
                                        <p:strVal val="visible"/>
                                      </p:to>
                                    </p:set>
                                    <p:animEffect transition="in" filter="box(in)">
                                      <p:cBhvr>
                                        <p:cTn id="22" dur="500"/>
                                        <p:tgtEl>
                                          <p:spTgt spid="4301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3010">
                                            <p:txEl>
                                              <p:pRg st="4" end="4"/>
                                            </p:txEl>
                                          </p:spTgt>
                                        </p:tgtEl>
                                        <p:attrNameLst>
                                          <p:attrName>style.visibility</p:attrName>
                                        </p:attrNameLst>
                                      </p:cBhvr>
                                      <p:to>
                                        <p:strVal val="visible"/>
                                      </p:to>
                                    </p:set>
                                    <p:animEffect transition="in" filter="box(in)">
                                      <p:cBhvr>
                                        <p:cTn id="27" dur="500"/>
                                        <p:tgtEl>
                                          <p:spTgt spid="4301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3010">
                                            <p:txEl>
                                              <p:pRg st="5" end="5"/>
                                            </p:txEl>
                                          </p:spTgt>
                                        </p:tgtEl>
                                        <p:attrNameLst>
                                          <p:attrName>style.visibility</p:attrName>
                                        </p:attrNameLst>
                                      </p:cBhvr>
                                      <p:to>
                                        <p:strVal val="visible"/>
                                      </p:to>
                                    </p:set>
                                    <p:animEffect transition="in" filter="box(in)">
                                      <p:cBhvr>
                                        <p:cTn id="32" dur="500"/>
                                        <p:tgtEl>
                                          <p:spTgt spid="430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bldLvl="5"/>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57200" y="228600"/>
            <a:ext cx="8153400" cy="701675"/>
          </a:xfrm>
          <a:prstGeom prst="rect">
            <a:avLst/>
          </a:prstGeom>
          <a:noFill/>
          <a:ln>
            <a:noFill/>
          </a:ln>
          <a:effectLst>
            <a:outerShdw dist="35921" dir="2700000" algn="ctr" rotWithShape="0">
              <a:srgbClr val="006F9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4000" b="1">
                <a:solidFill>
                  <a:srgbClr val="BE2400"/>
                </a:solidFill>
                <a:effectLst>
                  <a:outerShdw blurRad="38100" dist="38100" dir="2700000" algn="tl">
                    <a:srgbClr val="DDDDDD"/>
                  </a:outerShdw>
                </a:effectLst>
                <a:latin typeface="Monitor" charset="0"/>
              </a:rPr>
              <a:t>Adams-Onis Treaty, 1819</a:t>
            </a:r>
          </a:p>
        </p:txBody>
      </p:sp>
      <p:pic>
        <p:nvPicPr>
          <p:cNvPr id="10243" name="Picture 3" descr="map-Adams-Onis Line-1819"/>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l="3015" t="5556" r="3015" b="5556"/>
          <a:stretch>
            <a:fillRect/>
          </a:stretch>
        </p:blipFill>
        <p:spPr bwMode="auto">
          <a:xfrm>
            <a:off x="914400" y="1219200"/>
            <a:ext cx="7620000" cy="5148263"/>
          </a:xfrm>
          <a:prstGeom prst="rect">
            <a:avLst/>
          </a:prstGeom>
          <a:noFill/>
          <a:ln w="9525">
            <a:solidFill>
              <a:srgbClr val="006F9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6702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457200" y="228600"/>
            <a:ext cx="8153400" cy="701675"/>
          </a:xfrm>
          <a:prstGeom prst="rect">
            <a:avLst/>
          </a:prstGeom>
          <a:noFill/>
          <a:ln>
            <a:noFill/>
          </a:ln>
          <a:effectLst>
            <a:outerShdw dist="35921" dir="2700000" algn="ctr" rotWithShape="0">
              <a:srgbClr val="006F9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4000" b="1">
                <a:solidFill>
                  <a:srgbClr val="BE2400"/>
                </a:solidFill>
                <a:effectLst>
                  <a:outerShdw blurRad="38100" dist="38100" dir="2700000" algn="tl">
                    <a:srgbClr val="DDDDDD"/>
                  </a:outerShdw>
                </a:effectLst>
                <a:latin typeface="Monitor" charset="0"/>
              </a:rPr>
              <a:t>US Population Density</a:t>
            </a:r>
          </a:p>
        </p:txBody>
      </p:sp>
      <p:pic>
        <p:nvPicPr>
          <p:cNvPr id="11267" name="Picture 3" descr="MART"/>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b="30025"/>
          <a:stretch>
            <a:fillRect/>
          </a:stretch>
        </p:blipFill>
        <p:spPr bwMode="auto">
          <a:xfrm>
            <a:off x="457200" y="990600"/>
            <a:ext cx="3924300" cy="5105400"/>
          </a:xfrm>
          <a:prstGeom prst="rect">
            <a:avLst/>
          </a:prstGeom>
          <a:noFill/>
          <a:ln w="9525">
            <a:solidFill>
              <a:srgbClr val="006F96"/>
            </a:solidFill>
            <a:miter lim="800000"/>
            <a:headEnd/>
            <a:tailEnd/>
          </a:ln>
          <a:extLst>
            <a:ext uri="{909E8E84-426E-40DD-AFC4-6F175D3DCCD1}">
              <a14:hiddenFill xmlns:a14="http://schemas.microsoft.com/office/drawing/2010/main">
                <a:solidFill>
                  <a:srgbClr val="FFFFFF"/>
                </a:solidFill>
              </a14:hiddenFill>
            </a:ext>
          </a:extLst>
        </p:spPr>
      </p:pic>
      <p:sp>
        <p:nvSpPr>
          <p:cNvPr id="9220" name="Text Box 4"/>
          <p:cNvSpPr txBox="1">
            <a:spLocks noChangeArrowheads="1"/>
          </p:cNvSpPr>
          <p:nvPr/>
        </p:nvSpPr>
        <p:spPr bwMode="auto">
          <a:xfrm>
            <a:off x="1143000" y="6096000"/>
            <a:ext cx="25908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400" b="1">
                <a:solidFill>
                  <a:srgbClr val="006F96"/>
                </a:solidFill>
                <a:effectLst>
                  <a:outerShdw blurRad="38100" dist="38100" dir="2700000" algn="tl">
                    <a:srgbClr val="DDDDDD"/>
                  </a:outerShdw>
                </a:effectLst>
                <a:latin typeface="Comic Sans MS" charset="0"/>
              </a:rPr>
              <a:t>1810</a:t>
            </a:r>
          </a:p>
        </p:txBody>
      </p:sp>
      <p:pic>
        <p:nvPicPr>
          <p:cNvPr id="11269" name="Picture 5" descr="MART"/>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b="30188"/>
          <a:stretch>
            <a:fillRect/>
          </a:stretch>
        </p:blipFill>
        <p:spPr bwMode="auto">
          <a:xfrm>
            <a:off x="4800600" y="990600"/>
            <a:ext cx="3933825" cy="5105400"/>
          </a:xfrm>
          <a:prstGeom prst="rect">
            <a:avLst/>
          </a:prstGeom>
          <a:noFill/>
          <a:ln w="9525">
            <a:solidFill>
              <a:srgbClr val="006F96"/>
            </a:solidFill>
            <a:miter lim="800000"/>
            <a:headEnd/>
            <a:tailEnd/>
          </a:ln>
          <a:extLst>
            <a:ext uri="{909E8E84-426E-40DD-AFC4-6F175D3DCCD1}">
              <a14:hiddenFill xmlns:a14="http://schemas.microsoft.com/office/drawing/2010/main">
                <a:solidFill>
                  <a:srgbClr val="FFFFFF"/>
                </a:solidFill>
              </a14:hiddenFill>
            </a:ext>
          </a:extLst>
        </p:spPr>
      </p:pic>
      <p:sp>
        <p:nvSpPr>
          <p:cNvPr id="9222" name="Text Box 6"/>
          <p:cNvSpPr txBox="1">
            <a:spLocks noChangeArrowheads="1"/>
          </p:cNvSpPr>
          <p:nvPr/>
        </p:nvSpPr>
        <p:spPr bwMode="auto">
          <a:xfrm>
            <a:off x="5486400" y="6096000"/>
            <a:ext cx="25908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400" b="1">
                <a:solidFill>
                  <a:srgbClr val="006F96"/>
                </a:solidFill>
                <a:effectLst>
                  <a:outerShdw blurRad="38100" dist="38100" dir="2700000" algn="tl">
                    <a:srgbClr val="DDDDDD"/>
                  </a:outerShdw>
                </a:effectLst>
                <a:latin typeface="Comic Sans MS" charset="0"/>
              </a:rPr>
              <a:t>1820</a:t>
            </a:r>
          </a:p>
        </p:txBody>
      </p:sp>
    </p:spTree>
    <p:extLst>
      <p:ext uri="{BB962C8B-B14F-4D97-AF65-F5344CB8AC3E}">
        <p14:creationId xmlns:p14="http://schemas.microsoft.com/office/powerpoint/2010/main" val="2541847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9732"/>
            <a:ext cx="8001000" cy="1143000"/>
          </a:xfrm>
        </p:spPr>
        <p:txBody>
          <a:bodyPr/>
          <a:lstStyle/>
          <a:p>
            <a:r>
              <a:rPr lang="en-US" dirty="0" smtClean="0"/>
              <a:t>Jefferson as President</a:t>
            </a:r>
            <a:endParaRPr lang="en-US" dirty="0"/>
          </a:p>
        </p:txBody>
      </p:sp>
      <p:sp>
        <p:nvSpPr>
          <p:cNvPr id="3" name="Content Placeholder 2"/>
          <p:cNvSpPr>
            <a:spLocks noGrp="1"/>
          </p:cNvSpPr>
          <p:nvPr>
            <p:ph idx="1"/>
          </p:nvPr>
        </p:nvSpPr>
        <p:spPr>
          <a:xfrm>
            <a:off x="208518" y="966850"/>
            <a:ext cx="8757768" cy="5891150"/>
          </a:xfrm>
        </p:spPr>
        <p:txBody>
          <a:bodyPr>
            <a:normAutofit/>
          </a:bodyPr>
          <a:lstStyle/>
          <a:p>
            <a:r>
              <a:rPr lang="en-US" dirty="0" smtClean="0"/>
              <a:t>Changes in government</a:t>
            </a:r>
          </a:p>
          <a:p>
            <a:pPr lvl="1"/>
            <a:r>
              <a:rPr lang="en-US" dirty="0" smtClean="0"/>
              <a:t>Reduced government spending</a:t>
            </a:r>
          </a:p>
          <a:p>
            <a:pPr lvl="2"/>
            <a:r>
              <a:rPr lang="en-US" dirty="0" smtClean="0"/>
              <a:t>Revenue- only from customs duties and sale of lands</a:t>
            </a:r>
          </a:p>
          <a:p>
            <a:pPr lvl="2"/>
            <a:r>
              <a:rPr lang="en-US" dirty="0" smtClean="0"/>
              <a:t>Smaller Executive branch  </a:t>
            </a:r>
          </a:p>
          <a:p>
            <a:pPr lvl="1"/>
            <a:r>
              <a:rPr lang="en-US" dirty="0" smtClean="0"/>
              <a:t>Reduced Military size/spending</a:t>
            </a:r>
          </a:p>
          <a:p>
            <a:pPr lvl="2"/>
            <a:r>
              <a:rPr lang="en-US" dirty="0" smtClean="0"/>
              <a:t>Smaller army and navy </a:t>
            </a:r>
          </a:p>
          <a:p>
            <a:pPr lvl="2"/>
            <a:r>
              <a:rPr lang="en-US" dirty="0" smtClean="0"/>
              <a:t>But increased navy to combat pirates</a:t>
            </a:r>
          </a:p>
          <a:p>
            <a:r>
              <a:rPr lang="en-US" dirty="0" smtClean="0"/>
              <a:t>Louisiana Purchase</a:t>
            </a:r>
          </a:p>
          <a:p>
            <a:pPr lvl="1"/>
            <a:r>
              <a:rPr lang="en-US" dirty="0" smtClean="0"/>
              <a:t>Negotiations with Spain for the port of New Orleans</a:t>
            </a:r>
          </a:p>
          <a:p>
            <a:pPr lvl="1"/>
            <a:r>
              <a:rPr lang="en-US" dirty="0" smtClean="0"/>
              <a:t>Negotiations with France- Napoleon’s offer</a:t>
            </a:r>
          </a:p>
          <a:p>
            <a:pPr lvl="1"/>
            <a:r>
              <a:rPr lang="en-US" dirty="0" smtClean="0"/>
              <a:t>Significance- Doubles the US</a:t>
            </a:r>
          </a:p>
        </p:txBody>
      </p:sp>
    </p:spTree>
    <p:extLst>
      <p:ext uri="{BB962C8B-B14F-4D97-AF65-F5344CB8AC3E}">
        <p14:creationId xmlns:p14="http://schemas.microsoft.com/office/powerpoint/2010/main" val="265019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57200" y="76200"/>
            <a:ext cx="8153400" cy="701675"/>
          </a:xfrm>
          <a:prstGeom prst="rect">
            <a:avLst/>
          </a:prstGeom>
          <a:noFill/>
          <a:ln>
            <a:noFill/>
          </a:ln>
          <a:effectLst>
            <a:outerShdw dist="35921" dir="2700000" algn="ctr" rotWithShape="0">
              <a:srgbClr val="006F9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4000" b="1">
                <a:solidFill>
                  <a:srgbClr val="BE2400"/>
                </a:solidFill>
                <a:effectLst>
                  <a:outerShdw blurRad="38100" dist="38100" dir="2700000" algn="tl">
                    <a:srgbClr val="DDDDDD"/>
                  </a:outerShdw>
                </a:effectLst>
                <a:latin typeface="Monitor" charset="0"/>
              </a:rPr>
              <a:t>The Election of 1820</a:t>
            </a:r>
          </a:p>
        </p:txBody>
      </p:sp>
      <p:pic>
        <p:nvPicPr>
          <p:cNvPr id="12291" name="Picture 3" descr="1820 Election"/>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685800" y="911225"/>
            <a:ext cx="7924800" cy="5794375"/>
          </a:xfrm>
          <a:prstGeom prst="rect">
            <a:avLst/>
          </a:prstGeom>
          <a:noFill/>
          <a:ln w="9525">
            <a:solidFill>
              <a:srgbClr val="006F9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8043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2"/>
          <p:cNvSpPr>
            <a:spLocks noChangeArrowheads="1" noChangeShapeType="1" noTextEdit="1"/>
          </p:cNvSpPr>
          <p:nvPr/>
        </p:nvSpPr>
        <p:spPr bwMode="auto">
          <a:xfrm>
            <a:off x="990600" y="152400"/>
            <a:ext cx="6858000" cy="400050"/>
          </a:xfrm>
          <a:prstGeom prst="rect">
            <a:avLst/>
          </a:prstGeom>
        </p:spPr>
        <p:txBody>
          <a:bodyPr wrap="none" fromWordArt="1">
            <a:prstTxWarp prst="textCanUp">
              <a:avLst>
                <a:gd name="adj" fmla="val 85713"/>
              </a:avLst>
            </a:prstTxWarp>
          </a:bodyPr>
          <a:lstStyle/>
          <a:p>
            <a:pPr algn="ctr"/>
            <a:r>
              <a:rPr lang="en-US" sz="3600" b="1" kern="10">
                <a:ln w="22225">
                  <a:solidFill>
                    <a:schemeClr val="bg1"/>
                  </a:solidFill>
                  <a:round/>
                  <a:headEnd/>
                  <a:tailEnd/>
                </a:ln>
                <a:gradFill rotWithShape="1">
                  <a:gsLst>
                    <a:gs pos="0">
                      <a:srgbClr val="520402"/>
                    </a:gs>
                    <a:gs pos="100000">
                      <a:srgbClr val="FFCC00"/>
                    </a:gs>
                  </a:gsLst>
                  <a:lin ang="5400000" scaled="1"/>
                </a:gradFill>
                <a:latin typeface="Arial Black"/>
                <a:ea typeface="Arial Black"/>
                <a:cs typeface="Arial Black"/>
              </a:rPr>
              <a:t>JAMES MONROE</a:t>
            </a:r>
          </a:p>
        </p:txBody>
      </p:sp>
      <p:sp>
        <p:nvSpPr>
          <p:cNvPr id="34819" name="Text Box 3"/>
          <p:cNvSpPr txBox="1">
            <a:spLocks noChangeArrowheads="1"/>
          </p:cNvSpPr>
          <p:nvPr/>
        </p:nvSpPr>
        <p:spPr bwMode="auto">
          <a:xfrm>
            <a:off x="4038600" y="1319213"/>
            <a:ext cx="5105400" cy="591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ctr" eaLnBrk="0" hangingPunct="0">
              <a:lnSpc>
                <a:spcPct val="80000"/>
              </a:lnSpc>
              <a:spcBef>
                <a:spcPct val="30000"/>
              </a:spcBef>
              <a:defRPr/>
            </a:pPr>
            <a:r>
              <a:rPr lang="en-US" sz="3600" u="sng">
                <a:solidFill>
                  <a:srgbClr val="FFFF66"/>
                </a:solidFill>
                <a:effectLst>
                  <a:outerShdw blurRad="38100" dist="38100" dir="2700000" algn="tl">
                    <a:srgbClr val="C0C0C0"/>
                  </a:outerShdw>
                </a:effectLst>
                <a:latin typeface="Impact" pitchFamily="34" charset="0"/>
                <a:ea typeface="+mn-ea"/>
              </a:rPr>
              <a:t>UP CLOSE AND PERSONAL</a:t>
            </a:r>
            <a:endParaRPr lang="en-US" sz="3600">
              <a:solidFill>
                <a:srgbClr val="FFFF66"/>
              </a:solidFill>
              <a:effectLst>
                <a:outerShdw blurRad="38100" dist="38100" dir="2700000" algn="tl">
                  <a:srgbClr val="C0C0C0"/>
                </a:outerShdw>
              </a:effectLst>
              <a:latin typeface="Impact" pitchFamily="34" charset="0"/>
              <a:ea typeface="+mn-ea"/>
            </a:endParaRPr>
          </a:p>
          <a:p>
            <a:pPr>
              <a:lnSpc>
                <a:spcPct val="80000"/>
              </a:lnSpc>
              <a:spcBef>
                <a:spcPct val="30000"/>
              </a:spcBef>
              <a:buFontTx/>
              <a:buChar char="•"/>
              <a:defRPr/>
            </a:pPr>
            <a:r>
              <a:rPr lang="en-US" sz="2800" b="1">
                <a:latin typeface="Arial Narrow" pitchFamily="34" charset="0"/>
                <a:ea typeface="+mn-ea"/>
              </a:rPr>
              <a:t>Born in Virginia in 1758, </a:t>
            </a:r>
          </a:p>
          <a:p>
            <a:pPr>
              <a:lnSpc>
                <a:spcPct val="80000"/>
              </a:lnSpc>
              <a:spcBef>
                <a:spcPct val="30000"/>
              </a:spcBef>
              <a:buFontTx/>
              <a:buChar char="•"/>
              <a:defRPr/>
            </a:pPr>
            <a:r>
              <a:rPr lang="en-US" sz="2800" b="1">
                <a:latin typeface="Arial Narrow" pitchFamily="34" charset="0"/>
                <a:ea typeface="+mn-ea"/>
              </a:rPr>
              <a:t>Attended the College of William and Mary, </a:t>
            </a:r>
          </a:p>
          <a:p>
            <a:pPr>
              <a:lnSpc>
                <a:spcPct val="80000"/>
              </a:lnSpc>
              <a:spcBef>
                <a:spcPct val="30000"/>
              </a:spcBef>
              <a:buFontTx/>
              <a:buChar char="•"/>
              <a:defRPr/>
            </a:pPr>
            <a:r>
              <a:rPr lang="en-US" sz="2800" b="1">
                <a:latin typeface="Arial Narrow" pitchFamily="34" charset="0"/>
                <a:ea typeface="+mn-ea"/>
              </a:rPr>
              <a:t>Fought with Continental Army</a:t>
            </a:r>
          </a:p>
          <a:p>
            <a:pPr>
              <a:lnSpc>
                <a:spcPct val="80000"/>
              </a:lnSpc>
              <a:spcBef>
                <a:spcPct val="30000"/>
              </a:spcBef>
              <a:buFontTx/>
              <a:buChar char="•"/>
              <a:defRPr/>
            </a:pPr>
            <a:r>
              <a:rPr lang="en-US" sz="2800" b="1">
                <a:latin typeface="Arial Narrow" pitchFamily="34" charset="0"/>
                <a:ea typeface="+mn-ea"/>
              </a:rPr>
              <a:t>Practiced law in Virginia.</a:t>
            </a:r>
          </a:p>
          <a:p>
            <a:pPr>
              <a:lnSpc>
                <a:spcPct val="80000"/>
              </a:lnSpc>
              <a:spcBef>
                <a:spcPct val="30000"/>
              </a:spcBef>
              <a:buFontTx/>
              <a:buChar char="•"/>
              <a:defRPr/>
            </a:pPr>
            <a:r>
              <a:rPr lang="en-US" sz="2800" b="1">
                <a:latin typeface="Arial Narrow" pitchFamily="34" charset="0"/>
                <a:ea typeface="+mn-ea"/>
              </a:rPr>
              <a:t>Elected United States Senator</a:t>
            </a:r>
          </a:p>
          <a:p>
            <a:pPr>
              <a:lnSpc>
                <a:spcPct val="80000"/>
              </a:lnSpc>
              <a:spcBef>
                <a:spcPct val="30000"/>
              </a:spcBef>
              <a:buFontTx/>
              <a:buChar char="•"/>
              <a:defRPr/>
            </a:pPr>
            <a:r>
              <a:rPr lang="en-US" sz="2800" b="1">
                <a:latin typeface="Arial Narrow" pitchFamily="34" charset="0"/>
                <a:ea typeface="+mn-ea"/>
              </a:rPr>
              <a:t>Helped negotiate the Louisiana Purchase. </a:t>
            </a:r>
          </a:p>
          <a:p>
            <a:pPr>
              <a:lnSpc>
                <a:spcPct val="80000"/>
              </a:lnSpc>
              <a:spcBef>
                <a:spcPct val="30000"/>
              </a:spcBef>
              <a:buFontTx/>
              <a:buChar char="•"/>
              <a:defRPr/>
            </a:pPr>
            <a:r>
              <a:rPr lang="en-US" sz="2800" b="1">
                <a:latin typeface="Arial Narrow" pitchFamily="34" charset="0"/>
                <a:ea typeface="+mn-ea"/>
              </a:rPr>
              <a:t>Elected President in 1816 and served from 1817 to 1825.</a:t>
            </a:r>
          </a:p>
          <a:p>
            <a:pPr>
              <a:lnSpc>
                <a:spcPct val="80000"/>
              </a:lnSpc>
              <a:spcBef>
                <a:spcPct val="30000"/>
              </a:spcBef>
              <a:buFontTx/>
              <a:buChar char="•"/>
              <a:defRPr/>
            </a:pPr>
            <a:r>
              <a:rPr lang="en-US" sz="2800" b="1">
                <a:latin typeface="Arial Narrow" pitchFamily="34" charset="0"/>
                <a:ea typeface="+mn-ea"/>
              </a:rPr>
              <a:t>Era of Good Feelings</a:t>
            </a:r>
          </a:p>
          <a:p>
            <a:pPr>
              <a:lnSpc>
                <a:spcPct val="80000"/>
              </a:lnSpc>
              <a:spcBef>
                <a:spcPct val="30000"/>
              </a:spcBef>
              <a:buFontTx/>
              <a:buChar char="•"/>
              <a:defRPr/>
            </a:pPr>
            <a:endParaRPr lang="en-US" sz="3600" b="1">
              <a:latin typeface="Times New Roman" pitchFamily="18" charset="0"/>
              <a:ea typeface="+mn-ea"/>
            </a:endParaRPr>
          </a:p>
        </p:txBody>
      </p:sp>
      <p:sp>
        <p:nvSpPr>
          <p:cNvPr id="13316" name="WordArt 4"/>
          <p:cNvSpPr>
            <a:spLocks noChangeArrowheads="1" noChangeShapeType="1" noTextEdit="1"/>
          </p:cNvSpPr>
          <p:nvPr/>
        </p:nvSpPr>
        <p:spPr bwMode="auto">
          <a:xfrm>
            <a:off x="3200400" y="704850"/>
            <a:ext cx="2743200" cy="304800"/>
          </a:xfrm>
          <a:prstGeom prst="rect">
            <a:avLst/>
          </a:prstGeom>
        </p:spPr>
        <p:txBody>
          <a:bodyPr wrap="none" fromWordArt="1">
            <a:prstTxWarp prst="textCanUp">
              <a:avLst>
                <a:gd name="adj" fmla="val 85713"/>
              </a:avLst>
            </a:prstTxWarp>
          </a:bodyPr>
          <a:lstStyle/>
          <a:p>
            <a:pPr algn="ctr"/>
            <a:r>
              <a:rPr lang="pt-BR" sz="2400" b="1" kern="10">
                <a:ln w="22225">
                  <a:solidFill>
                    <a:schemeClr val="bg1"/>
                  </a:solidFill>
                  <a:round/>
                  <a:headEnd/>
                  <a:tailEnd/>
                </a:ln>
                <a:gradFill rotWithShape="1">
                  <a:gsLst>
                    <a:gs pos="0">
                      <a:srgbClr val="520402"/>
                    </a:gs>
                    <a:gs pos="100000">
                      <a:srgbClr val="FFCC00"/>
                    </a:gs>
                  </a:gsLst>
                  <a:lin ang="5400000" scaled="1"/>
                </a:gradFill>
                <a:latin typeface="Arial Black"/>
                <a:ea typeface="Arial Black"/>
                <a:cs typeface="Arial Black"/>
              </a:rPr>
              <a:t>1817 TO 1825</a:t>
            </a:r>
            <a:endParaRPr lang="en-US" sz="2400" b="1" kern="10">
              <a:ln w="22225">
                <a:solidFill>
                  <a:schemeClr val="bg1"/>
                </a:solidFill>
                <a:round/>
                <a:headEnd/>
                <a:tailEnd/>
              </a:ln>
              <a:gradFill rotWithShape="1">
                <a:gsLst>
                  <a:gs pos="0">
                    <a:srgbClr val="520402"/>
                  </a:gs>
                  <a:gs pos="100000">
                    <a:srgbClr val="FFCC00"/>
                  </a:gs>
                </a:gsLst>
                <a:lin ang="5400000" scaled="1"/>
              </a:gradFill>
              <a:latin typeface="Arial Black"/>
              <a:ea typeface="Arial Black"/>
              <a:cs typeface="Arial Black"/>
            </a:endParaRPr>
          </a:p>
        </p:txBody>
      </p:sp>
      <p:pic>
        <p:nvPicPr>
          <p:cNvPr id="13317" name="Picture 6" descr="James Monroe"/>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152400" y="1524000"/>
            <a:ext cx="3687763" cy="4876800"/>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13318" name="Text Box 7"/>
          <p:cNvSpPr txBox="1">
            <a:spLocks noChangeArrowheads="1"/>
          </p:cNvSpPr>
          <p:nvPr/>
        </p:nvSpPr>
        <p:spPr bwMode="auto">
          <a:xfrm>
            <a:off x="152400" y="5899150"/>
            <a:ext cx="3657600" cy="11874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00E4A8"/>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pPr>
            <a:r>
              <a:rPr lang="en-US" sz="2400" b="1">
                <a:solidFill>
                  <a:schemeClr val="bg1"/>
                </a:solidFill>
                <a:latin typeface="Times New Roman" charset="0"/>
              </a:rPr>
              <a:t>President James Monroe	       				</a:t>
            </a:r>
          </a:p>
        </p:txBody>
      </p:sp>
    </p:spTree>
    <p:extLst>
      <p:ext uri="{BB962C8B-B14F-4D97-AF65-F5344CB8AC3E}">
        <p14:creationId xmlns:p14="http://schemas.microsoft.com/office/powerpoint/2010/main" val="1619555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checkerboard(across)">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checkerboard(across)">
                                      <p:cBhvr>
                                        <p:cTn id="12" dur="500"/>
                                        <p:tgtEl>
                                          <p:spTgt spid="34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checkerboard(across)">
                                      <p:cBhvr>
                                        <p:cTn id="17" dur="500"/>
                                        <p:tgtEl>
                                          <p:spTgt spid="348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checkerboard(across)">
                                      <p:cBhvr>
                                        <p:cTn id="22" dur="500"/>
                                        <p:tgtEl>
                                          <p:spTgt spid="348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checkerboard(across)">
                                      <p:cBhvr>
                                        <p:cTn id="27" dur="500"/>
                                        <p:tgtEl>
                                          <p:spTgt spid="348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4819">
                                            <p:txEl>
                                              <p:pRg st="5" end="5"/>
                                            </p:txEl>
                                          </p:spTgt>
                                        </p:tgtEl>
                                        <p:attrNameLst>
                                          <p:attrName>style.visibility</p:attrName>
                                        </p:attrNameLst>
                                      </p:cBhvr>
                                      <p:to>
                                        <p:strVal val="visible"/>
                                      </p:to>
                                    </p:set>
                                    <p:animEffect transition="in" filter="checkerboard(across)">
                                      <p:cBhvr>
                                        <p:cTn id="32" dur="500"/>
                                        <p:tgtEl>
                                          <p:spTgt spid="3481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4819">
                                            <p:txEl>
                                              <p:pRg st="6" end="6"/>
                                            </p:txEl>
                                          </p:spTgt>
                                        </p:tgtEl>
                                        <p:attrNameLst>
                                          <p:attrName>style.visibility</p:attrName>
                                        </p:attrNameLst>
                                      </p:cBhvr>
                                      <p:to>
                                        <p:strVal val="visible"/>
                                      </p:to>
                                    </p:set>
                                    <p:animEffect transition="in" filter="checkerboard(across)">
                                      <p:cBhvr>
                                        <p:cTn id="37" dur="500"/>
                                        <p:tgtEl>
                                          <p:spTgt spid="3481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4819">
                                            <p:txEl>
                                              <p:pRg st="7" end="7"/>
                                            </p:txEl>
                                          </p:spTgt>
                                        </p:tgtEl>
                                        <p:attrNameLst>
                                          <p:attrName>style.visibility</p:attrName>
                                        </p:attrNameLst>
                                      </p:cBhvr>
                                      <p:to>
                                        <p:strVal val="visible"/>
                                      </p:to>
                                    </p:set>
                                    <p:animEffect transition="in" filter="checkerboard(across)">
                                      <p:cBhvr>
                                        <p:cTn id="42" dur="500"/>
                                        <p:tgtEl>
                                          <p:spTgt spid="3481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4819">
                                            <p:txEl>
                                              <p:pRg st="8" end="8"/>
                                            </p:txEl>
                                          </p:spTgt>
                                        </p:tgtEl>
                                        <p:attrNameLst>
                                          <p:attrName>style.visibility</p:attrName>
                                        </p:attrNameLst>
                                      </p:cBhvr>
                                      <p:to>
                                        <p:strVal val="visible"/>
                                      </p:to>
                                    </p:set>
                                    <p:animEffect transition="in" filter="checkerboard(across)">
                                      <p:cBhvr>
                                        <p:cTn id="47" dur="500"/>
                                        <p:tgtEl>
                                          <p:spTgt spid="348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2"/>
          <p:cNvSpPr>
            <a:spLocks noChangeArrowheads="1" noChangeShapeType="1" noTextEdit="1"/>
          </p:cNvSpPr>
          <p:nvPr/>
        </p:nvSpPr>
        <p:spPr bwMode="auto">
          <a:xfrm>
            <a:off x="838200" y="193675"/>
            <a:ext cx="7772400" cy="1101725"/>
          </a:xfrm>
          <a:prstGeom prst="rect">
            <a:avLst/>
          </a:prstGeom>
        </p:spPr>
        <p:txBody>
          <a:bodyPr wrap="none" fromWordArt="1">
            <a:prstTxWarp prst="textCanUp">
              <a:avLst>
                <a:gd name="adj" fmla="val 85713"/>
              </a:avLst>
            </a:prstTxWarp>
          </a:bodyPr>
          <a:lstStyle/>
          <a:p>
            <a:pPr algn="ctr"/>
            <a:r>
              <a:rPr lang="en-US" sz="2800" b="1" kern="10" spc="560">
                <a:ln w="19050">
                  <a:solidFill>
                    <a:schemeClr val="tx1"/>
                  </a:solidFill>
                  <a:round/>
                  <a:headEnd/>
                  <a:tailEnd/>
                </a:ln>
                <a:gradFill rotWithShape="1">
                  <a:gsLst>
                    <a:gs pos="0">
                      <a:srgbClr val="FFF200"/>
                    </a:gs>
                    <a:gs pos="45000">
                      <a:srgbClr val="FF7A00"/>
                    </a:gs>
                    <a:gs pos="70000">
                      <a:srgbClr val="FF0300"/>
                    </a:gs>
                    <a:gs pos="100000">
                      <a:srgbClr val="4D0808"/>
                    </a:gs>
                  </a:gsLst>
                  <a:lin ang="5400000" scaled="1"/>
                </a:gradFill>
                <a:effectLst>
                  <a:outerShdw blurRad="63500" dist="38100" dir="10800000" algn="ctr" rotWithShape="0">
                    <a:schemeClr val="tx1">
                      <a:alpha val="74998"/>
                    </a:schemeClr>
                  </a:outerShdw>
                </a:effectLst>
                <a:latin typeface="Impact"/>
                <a:ea typeface="Impact"/>
                <a:cs typeface="Impact"/>
              </a:rPr>
              <a:t>ERA OF GOOD FEELINGS</a:t>
            </a:r>
          </a:p>
          <a:p>
            <a:pPr algn="ctr"/>
            <a:r>
              <a:rPr lang="en-US" sz="2800" b="1" kern="10" spc="560">
                <a:ln w="19050">
                  <a:solidFill>
                    <a:schemeClr val="tx1"/>
                  </a:solidFill>
                  <a:round/>
                  <a:headEnd/>
                  <a:tailEnd/>
                </a:ln>
                <a:gradFill rotWithShape="1">
                  <a:gsLst>
                    <a:gs pos="0">
                      <a:srgbClr val="FFF200"/>
                    </a:gs>
                    <a:gs pos="45000">
                      <a:srgbClr val="FF7A00"/>
                    </a:gs>
                    <a:gs pos="70000">
                      <a:srgbClr val="FF0300"/>
                    </a:gs>
                    <a:gs pos="100000">
                      <a:srgbClr val="4D0808"/>
                    </a:gs>
                  </a:gsLst>
                  <a:lin ang="5400000" scaled="1"/>
                </a:gradFill>
                <a:effectLst>
                  <a:outerShdw blurRad="63500" dist="38100" dir="10800000" algn="ctr" rotWithShape="0">
                    <a:schemeClr val="tx1">
                      <a:alpha val="74998"/>
                    </a:schemeClr>
                  </a:outerShdw>
                </a:effectLst>
                <a:latin typeface="Impact"/>
                <a:ea typeface="Impact"/>
                <a:cs typeface="Impact"/>
              </a:rPr>
              <a:t>1817 TO 1825</a:t>
            </a:r>
          </a:p>
        </p:txBody>
      </p:sp>
      <p:sp>
        <p:nvSpPr>
          <p:cNvPr id="35843" name="Text Box 3"/>
          <p:cNvSpPr txBox="1">
            <a:spLocks noChangeArrowheads="1"/>
          </p:cNvSpPr>
          <p:nvPr/>
        </p:nvSpPr>
        <p:spPr bwMode="auto">
          <a:xfrm>
            <a:off x="762000" y="1457325"/>
            <a:ext cx="838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nSpc>
                <a:spcPct val="80000"/>
              </a:lnSpc>
              <a:spcBef>
                <a:spcPct val="40000"/>
              </a:spcBef>
              <a:buClr>
                <a:srgbClr val="0000CC"/>
              </a:buClr>
            </a:pPr>
            <a:r>
              <a:rPr lang="en-US" sz="2800" b="1"/>
              <a:t>Spirit of </a:t>
            </a:r>
            <a:r>
              <a:rPr lang="en-US" sz="2800" b="1">
                <a:solidFill>
                  <a:srgbClr val="CC0000"/>
                </a:solidFill>
              </a:rPr>
              <a:t>Nationalism</a:t>
            </a:r>
            <a:r>
              <a:rPr lang="en-US" sz="2800" b="1"/>
              <a:t> in US</a:t>
            </a:r>
          </a:p>
          <a:p>
            <a:pPr lvl="1">
              <a:lnSpc>
                <a:spcPct val="80000"/>
              </a:lnSpc>
              <a:spcBef>
                <a:spcPct val="40000"/>
              </a:spcBef>
              <a:buClr>
                <a:srgbClr val="0000CC"/>
              </a:buClr>
              <a:buFont typeface="Wingdings" charset="0"/>
              <a:buChar char="§"/>
            </a:pPr>
            <a:r>
              <a:rPr lang="en-US" sz="2800"/>
              <a:t>patriotism or national oneness</a:t>
            </a:r>
          </a:p>
          <a:p>
            <a:pPr lvl="1">
              <a:lnSpc>
                <a:spcPct val="80000"/>
              </a:lnSpc>
              <a:spcBef>
                <a:spcPct val="40000"/>
              </a:spcBef>
              <a:buClr>
                <a:srgbClr val="0000CC"/>
              </a:buClr>
              <a:buFont typeface="Wingdings" charset="0"/>
              <a:buChar char="§"/>
            </a:pPr>
            <a:r>
              <a:rPr lang="en-US" sz="2800"/>
              <a:t>Country is united, confident,  and growing</a:t>
            </a:r>
          </a:p>
          <a:p>
            <a:pPr lvl="1">
              <a:lnSpc>
                <a:spcPct val="80000"/>
              </a:lnSpc>
              <a:spcBef>
                <a:spcPct val="40000"/>
              </a:spcBef>
              <a:buClr>
                <a:srgbClr val="0000CC"/>
              </a:buClr>
              <a:buFont typeface="Wingdings" charset="0"/>
              <a:buChar char="§"/>
            </a:pPr>
            <a:r>
              <a:rPr lang="en-US" sz="2800">
                <a:cs typeface="Times New Roman" charset="0"/>
              </a:rPr>
              <a:t>1791-1819, 9 states joined the original 13.</a:t>
            </a:r>
            <a:endParaRPr lang="en-US" sz="2800"/>
          </a:p>
          <a:p>
            <a:pPr>
              <a:lnSpc>
                <a:spcPct val="80000"/>
              </a:lnSpc>
              <a:spcBef>
                <a:spcPct val="40000"/>
              </a:spcBef>
              <a:buClr>
                <a:srgbClr val="0000CC"/>
              </a:buClr>
            </a:pPr>
            <a:r>
              <a:rPr lang="en-US" sz="2800" b="1"/>
              <a:t>One political party---</a:t>
            </a:r>
            <a:r>
              <a:rPr lang="en-US" sz="2800" b="1" u="sng">
                <a:solidFill>
                  <a:srgbClr val="0000CC"/>
                </a:solidFill>
              </a:rPr>
              <a:t>Republican party</a:t>
            </a:r>
          </a:p>
          <a:p>
            <a:pPr>
              <a:lnSpc>
                <a:spcPct val="80000"/>
              </a:lnSpc>
              <a:spcBef>
                <a:spcPct val="40000"/>
              </a:spcBef>
              <a:buClr>
                <a:srgbClr val="0000CC"/>
              </a:buClr>
            </a:pPr>
            <a:r>
              <a:rPr lang="en-US" sz="2800" b="1"/>
              <a:t>Respect from Europe</a:t>
            </a:r>
          </a:p>
          <a:p>
            <a:pPr>
              <a:lnSpc>
                <a:spcPct val="80000"/>
              </a:lnSpc>
              <a:spcBef>
                <a:spcPct val="40000"/>
              </a:spcBef>
              <a:buClr>
                <a:srgbClr val="0000CC"/>
              </a:buClr>
            </a:pPr>
            <a:r>
              <a:rPr lang="en-US" sz="2800" b="1">
                <a:cs typeface="Times New Roman" charset="0"/>
              </a:rPr>
              <a:t>Monroe first president to visit all states.</a:t>
            </a:r>
          </a:p>
          <a:p>
            <a:pPr>
              <a:lnSpc>
                <a:spcPct val="80000"/>
              </a:lnSpc>
              <a:spcBef>
                <a:spcPct val="40000"/>
              </a:spcBef>
              <a:buClr>
                <a:srgbClr val="0000CC"/>
              </a:buClr>
            </a:pPr>
            <a:r>
              <a:rPr lang="en-US" sz="2800" b="1">
                <a:cs typeface="Times New Roman" charset="0"/>
              </a:rPr>
              <a:t>Boston newspaper declared an </a:t>
            </a:r>
            <a:r>
              <a:rPr lang="ja-JP" altLang="en-US" sz="2800" b="1" u="sng">
                <a:solidFill>
                  <a:srgbClr val="CC0000"/>
                </a:solidFill>
                <a:cs typeface="Times New Roman" charset="0"/>
              </a:rPr>
              <a:t>“</a:t>
            </a:r>
            <a:r>
              <a:rPr lang="en-US" sz="2800" b="1" u="sng">
                <a:solidFill>
                  <a:srgbClr val="CC0000"/>
                </a:solidFill>
                <a:cs typeface="Times New Roman" charset="0"/>
              </a:rPr>
              <a:t>Era of Good Feelings</a:t>
            </a:r>
            <a:r>
              <a:rPr lang="ja-JP" altLang="en-US" sz="2800" b="1" u="sng">
                <a:solidFill>
                  <a:srgbClr val="CC0000"/>
                </a:solidFill>
                <a:cs typeface="Times New Roman" charset="0"/>
              </a:rPr>
              <a:t>”</a:t>
            </a:r>
            <a:r>
              <a:rPr lang="en-US" sz="2800" b="1">
                <a:cs typeface="Times New Roman" charset="0"/>
              </a:rPr>
              <a:t> had began.</a:t>
            </a:r>
          </a:p>
          <a:p>
            <a:pPr lvl="1">
              <a:lnSpc>
                <a:spcPct val="80000"/>
              </a:lnSpc>
              <a:spcBef>
                <a:spcPct val="40000"/>
              </a:spcBef>
              <a:buClr>
                <a:srgbClr val="0000CC"/>
              </a:buClr>
              <a:buFont typeface="Wingdings" charset="0"/>
              <a:buChar char="§"/>
            </a:pPr>
            <a:r>
              <a:rPr lang="en-US" sz="2800">
                <a:cs typeface="Times New Roman" charset="0"/>
              </a:rPr>
              <a:t>But, time period was not free of problems.</a:t>
            </a:r>
          </a:p>
        </p:txBody>
      </p:sp>
    </p:spTree>
    <p:extLst>
      <p:ext uri="{BB962C8B-B14F-4D97-AF65-F5344CB8AC3E}">
        <p14:creationId xmlns:p14="http://schemas.microsoft.com/office/powerpoint/2010/main" val="3377690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p:cTn id="7" dur="500" fill="hold"/>
                                        <p:tgtEl>
                                          <p:spTgt spid="358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58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p:cTn id="13" dur="500" fill="hold"/>
                                        <p:tgtEl>
                                          <p:spTgt spid="3584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584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p:cTn id="19" dur="500" fill="hold"/>
                                        <p:tgtEl>
                                          <p:spTgt spid="3584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584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p:cTn id="25" dur="500" fill="hold"/>
                                        <p:tgtEl>
                                          <p:spTgt spid="3584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584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5843">
                                            <p:txEl>
                                              <p:pRg st="4" end="4"/>
                                            </p:txEl>
                                          </p:spTgt>
                                        </p:tgtEl>
                                        <p:attrNameLst>
                                          <p:attrName>style.visibility</p:attrName>
                                        </p:attrNameLst>
                                      </p:cBhvr>
                                      <p:to>
                                        <p:strVal val="visible"/>
                                      </p:to>
                                    </p:set>
                                    <p:anim calcmode="lin" valueType="num">
                                      <p:cBhvr>
                                        <p:cTn id="31" dur="500" fill="hold"/>
                                        <p:tgtEl>
                                          <p:spTgt spid="3584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584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5843">
                                            <p:txEl>
                                              <p:pRg st="5" end="5"/>
                                            </p:txEl>
                                          </p:spTgt>
                                        </p:tgtEl>
                                        <p:attrNameLst>
                                          <p:attrName>style.visibility</p:attrName>
                                        </p:attrNameLst>
                                      </p:cBhvr>
                                      <p:to>
                                        <p:strVal val="visible"/>
                                      </p:to>
                                    </p:set>
                                    <p:anim calcmode="lin" valueType="num">
                                      <p:cBhvr>
                                        <p:cTn id="37" dur="500" fill="hold"/>
                                        <p:tgtEl>
                                          <p:spTgt spid="3584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584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5843">
                                            <p:txEl>
                                              <p:pRg st="6" end="6"/>
                                            </p:txEl>
                                          </p:spTgt>
                                        </p:tgtEl>
                                        <p:attrNameLst>
                                          <p:attrName>style.visibility</p:attrName>
                                        </p:attrNameLst>
                                      </p:cBhvr>
                                      <p:to>
                                        <p:strVal val="visible"/>
                                      </p:to>
                                    </p:set>
                                    <p:anim calcmode="lin" valueType="num">
                                      <p:cBhvr>
                                        <p:cTn id="43" dur="500" fill="hold"/>
                                        <p:tgtEl>
                                          <p:spTgt spid="3584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584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35843">
                                            <p:txEl>
                                              <p:pRg st="7" end="7"/>
                                            </p:txEl>
                                          </p:spTgt>
                                        </p:tgtEl>
                                        <p:attrNameLst>
                                          <p:attrName>style.visibility</p:attrName>
                                        </p:attrNameLst>
                                      </p:cBhvr>
                                      <p:to>
                                        <p:strVal val="visible"/>
                                      </p:to>
                                    </p:set>
                                    <p:anim calcmode="lin" valueType="num">
                                      <p:cBhvr>
                                        <p:cTn id="49" dur="500" fill="hold"/>
                                        <p:tgtEl>
                                          <p:spTgt spid="3584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5843">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35843">
                                            <p:txEl>
                                              <p:pRg st="8" end="8"/>
                                            </p:txEl>
                                          </p:spTgt>
                                        </p:tgtEl>
                                        <p:attrNameLst>
                                          <p:attrName>style.visibility</p:attrName>
                                        </p:attrNameLst>
                                      </p:cBhvr>
                                      <p:to>
                                        <p:strVal val="visible"/>
                                      </p:to>
                                    </p:set>
                                    <p:anim calcmode="lin" valueType="num">
                                      <p:cBhvr>
                                        <p:cTn id="55" dur="500" fill="hold"/>
                                        <p:tgtEl>
                                          <p:spTgt spid="35843">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35843">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bwMode="auto">
          <a:xfrm>
            <a:off x="685800" y="990600"/>
            <a:ext cx="8458200" cy="55626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normAutofit lnSpcReduction="10000"/>
          </a:bodyPr>
          <a:lstStyle/>
          <a:p>
            <a:pPr eaLnBrk="1" hangingPunct="1">
              <a:lnSpc>
                <a:spcPct val="90000"/>
              </a:lnSpc>
            </a:pPr>
            <a:r>
              <a:rPr lang="en-US" sz="2800">
                <a:latin typeface="Arial" charset="0"/>
              </a:rPr>
              <a:t>Cultural Nationalism </a:t>
            </a:r>
          </a:p>
          <a:p>
            <a:pPr lvl="1" eaLnBrk="1" hangingPunct="1">
              <a:lnSpc>
                <a:spcPct val="90000"/>
              </a:lnSpc>
            </a:pPr>
            <a:r>
              <a:rPr lang="en-US" sz="2400">
                <a:latin typeface="Arial" charset="0"/>
              </a:rPr>
              <a:t>Patriotic themes infused every aspect of American society from books and paintings of Revolutionary heroes to Noah Webster</a:t>
            </a:r>
            <a:r>
              <a:rPr lang="ja-JP" altLang="en-US" sz="2400">
                <a:latin typeface="Arial" charset="0"/>
              </a:rPr>
              <a:t>’</a:t>
            </a:r>
            <a:r>
              <a:rPr lang="en-US" sz="2400">
                <a:latin typeface="Arial" charset="0"/>
              </a:rPr>
              <a:t>s blue-backed speller that promoted patriotism </a:t>
            </a:r>
          </a:p>
          <a:p>
            <a:pPr eaLnBrk="1" hangingPunct="1">
              <a:lnSpc>
                <a:spcPct val="90000"/>
              </a:lnSpc>
            </a:pPr>
            <a:r>
              <a:rPr lang="en-US" sz="2800">
                <a:latin typeface="Arial" charset="0"/>
              </a:rPr>
              <a:t>Economic Nationalism</a:t>
            </a:r>
            <a:endParaRPr lang="en-US" sz="2800">
              <a:latin typeface="Arial" charset="0"/>
              <a:sym typeface="Symbol" charset="0"/>
            </a:endParaRPr>
          </a:p>
          <a:p>
            <a:pPr lvl="1" eaLnBrk="1" hangingPunct="1">
              <a:lnSpc>
                <a:spcPct val="90000"/>
              </a:lnSpc>
            </a:pPr>
            <a:r>
              <a:rPr lang="en-US" sz="2400">
                <a:latin typeface="Arial" charset="0"/>
              </a:rPr>
              <a:t>Running parallel with cultural nationalism was a political movement to support the growth of the nation</a:t>
            </a:r>
            <a:r>
              <a:rPr lang="ja-JP" altLang="en-US" sz="2400">
                <a:latin typeface="Arial" charset="0"/>
              </a:rPr>
              <a:t>’</a:t>
            </a:r>
            <a:r>
              <a:rPr lang="en-US" sz="2400">
                <a:latin typeface="Arial" charset="0"/>
              </a:rPr>
              <a:t>s economy--------</a:t>
            </a:r>
            <a:r>
              <a:rPr lang="en-US" sz="2400" b="1" u="sng">
                <a:solidFill>
                  <a:srgbClr val="CC0000"/>
                </a:solidFill>
                <a:effectLst>
                  <a:outerShdw blurRad="38100" dist="38100" dir="2700000" algn="tl">
                    <a:srgbClr val="DDDDDD"/>
                  </a:outerShdw>
                </a:effectLst>
                <a:latin typeface="Arial" charset="0"/>
              </a:rPr>
              <a:t>AMERICAN SYSTEM</a:t>
            </a:r>
          </a:p>
          <a:p>
            <a:pPr eaLnBrk="1" hangingPunct="1">
              <a:lnSpc>
                <a:spcPct val="90000"/>
              </a:lnSpc>
            </a:pPr>
            <a:r>
              <a:rPr lang="en-US" sz="2800">
                <a:latin typeface="Arial" charset="0"/>
              </a:rPr>
              <a:t>Political Nationalism</a:t>
            </a:r>
          </a:p>
          <a:p>
            <a:pPr lvl="1" eaLnBrk="1" hangingPunct="1">
              <a:lnSpc>
                <a:spcPct val="90000"/>
              </a:lnSpc>
            </a:pPr>
            <a:r>
              <a:rPr lang="en-US" sz="2400">
                <a:latin typeface="Arial" charset="0"/>
              </a:rPr>
              <a:t>Movement to bring about the support for national government is over the states.  Supreme court decisions support the concept of national government over the states.</a:t>
            </a:r>
          </a:p>
        </p:txBody>
      </p:sp>
      <p:sp>
        <p:nvSpPr>
          <p:cNvPr id="15363" name="WordArt 3"/>
          <p:cNvSpPr>
            <a:spLocks noChangeArrowheads="1" noChangeShapeType="1" noTextEdit="1"/>
          </p:cNvSpPr>
          <p:nvPr/>
        </p:nvSpPr>
        <p:spPr bwMode="auto">
          <a:xfrm>
            <a:off x="1143000" y="193675"/>
            <a:ext cx="7391400" cy="644525"/>
          </a:xfrm>
          <a:prstGeom prst="rect">
            <a:avLst/>
          </a:prstGeom>
        </p:spPr>
        <p:txBody>
          <a:bodyPr wrap="none" fromWordArt="1">
            <a:prstTxWarp prst="textCanUp">
              <a:avLst>
                <a:gd name="adj" fmla="val 85713"/>
              </a:avLst>
            </a:prstTxWarp>
          </a:bodyPr>
          <a:lstStyle/>
          <a:p>
            <a:pPr algn="ctr"/>
            <a:r>
              <a:rPr lang="en-US" sz="2800" b="1" kern="10" spc="560">
                <a:ln w="19050">
                  <a:solidFill>
                    <a:schemeClr val="tx1"/>
                  </a:solidFill>
                  <a:round/>
                  <a:headEnd/>
                  <a:tailEnd/>
                </a:ln>
                <a:gradFill rotWithShape="1">
                  <a:gsLst>
                    <a:gs pos="0">
                      <a:srgbClr val="FFF200"/>
                    </a:gs>
                    <a:gs pos="45000">
                      <a:srgbClr val="FF7A00"/>
                    </a:gs>
                    <a:gs pos="70000">
                      <a:srgbClr val="FF0300"/>
                    </a:gs>
                    <a:gs pos="100000">
                      <a:srgbClr val="4D0808"/>
                    </a:gs>
                  </a:gsLst>
                  <a:lin ang="5400000" scaled="1"/>
                </a:gradFill>
                <a:effectLst>
                  <a:outerShdw blurRad="63500" dist="38100" dir="10800000" algn="ctr" rotWithShape="0">
                    <a:schemeClr val="tx1">
                      <a:alpha val="74998"/>
                    </a:schemeClr>
                  </a:outerShdw>
                </a:effectLst>
                <a:latin typeface="Impact"/>
                <a:ea typeface="Impact"/>
                <a:cs typeface="Impact"/>
              </a:rPr>
              <a:t>ERA OF GOOD FEELINGS</a:t>
            </a:r>
          </a:p>
        </p:txBody>
      </p:sp>
    </p:spTree>
    <p:extLst>
      <p:ext uri="{BB962C8B-B14F-4D97-AF65-F5344CB8AC3E}">
        <p14:creationId xmlns:p14="http://schemas.microsoft.com/office/powerpoint/2010/main" val="30050186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 calcmode="lin" valueType="num">
                                      <p:cBhvr>
                                        <p:cTn id="7" dur="1000" fill="hold"/>
                                        <p:tgtEl>
                                          <p:spTgt spid="3686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686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6866">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6866">
                                            <p:txEl>
                                              <p:pRg st="1" end="1"/>
                                            </p:txEl>
                                          </p:spTgt>
                                        </p:tgtEl>
                                        <p:attrNameLst>
                                          <p:attrName>style.visibility</p:attrName>
                                        </p:attrNameLst>
                                      </p:cBhvr>
                                      <p:to>
                                        <p:strVal val="visible"/>
                                      </p:to>
                                    </p:set>
                                    <p:anim calcmode="lin" valueType="num">
                                      <p:cBhvr>
                                        <p:cTn id="12" dur="1000" fill="hold"/>
                                        <p:tgtEl>
                                          <p:spTgt spid="36866">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6866">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6866">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6866">
                                            <p:txEl>
                                              <p:pRg st="2" end="2"/>
                                            </p:txEl>
                                          </p:spTgt>
                                        </p:tgtEl>
                                        <p:attrNameLst>
                                          <p:attrName>style.visibility</p:attrName>
                                        </p:attrNameLst>
                                      </p:cBhvr>
                                      <p:to>
                                        <p:strVal val="visible"/>
                                      </p:to>
                                    </p:set>
                                    <p:anim calcmode="lin" valueType="num">
                                      <p:cBhvr>
                                        <p:cTn id="19" dur="1000" fill="hold"/>
                                        <p:tgtEl>
                                          <p:spTgt spid="36866">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6866">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6866">
                                            <p:txEl>
                                              <p:pRg st="2" end="2"/>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6866">
                                            <p:txEl>
                                              <p:pRg st="3" end="3"/>
                                            </p:txEl>
                                          </p:spTgt>
                                        </p:tgtEl>
                                        <p:attrNameLst>
                                          <p:attrName>style.visibility</p:attrName>
                                        </p:attrNameLst>
                                      </p:cBhvr>
                                      <p:to>
                                        <p:strVal val="visible"/>
                                      </p:to>
                                    </p:set>
                                    <p:anim calcmode="lin" valueType="num">
                                      <p:cBhvr>
                                        <p:cTn id="24" dur="1000" fill="hold"/>
                                        <p:tgtEl>
                                          <p:spTgt spid="36866">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36866">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36866">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36866">
                                            <p:txEl>
                                              <p:pRg st="4" end="4"/>
                                            </p:txEl>
                                          </p:spTgt>
                                        </p:tgtEl>
                                        <p:attrNameLst>
                                          <p:attrName>style.visibility</p:attrName>
                                        </p:attrNameLst>
                                      </p:cBhvr>
                                      <p:to>
                                        <p:strVal val="visible"/>
                                      </p:to>
                                    </p:set>
                                    <p:anim calcmode="lin" valueType="num">
                                      <p:cBhvr>
                                        <p:cTn id="31" dur="1000" fill="hold"/>
                                        <p:tgtEl>
                                          <p:spTgt spid="36866">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6866">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6866">
                                            <p:txEl>
                                              <p:pRg st="4" end="4"/>
                                            </p:txEl>
                                          </p:spTgt>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36866">
                                            <p:txEl>
                                              <p:pRg st="5" end="5"/>
                                            </p:txEl>
                                          </p:spTgt>
                                        </p:tgtEl>
                                        <p:attrNameLst>
                                          <p:attrName>style.visibility</p:attrName>
                                        </p:attrNameLst>
                                      </p:cBhvr>
                                      <p:to>
                                        <p:strVal val="visible"/>
                                      </p:to>
                                    </p:set>
                                    <p:anim calcmode="lin" valueType="num">
                                      <p:cBhvr>
                                        <p:cTn id="36" dur="1000" fill="hold"/>
                                        <p:tgtEl>
                                          <p:spTgt spid="36866">
                                            <p:txEl>
                                              <p:pRg st="5" end="5"/>
                                            </p:txEl>
                                          </p:spTgt>
                                        </p:tgtEl>
                                        <p:attrNameLst>
                                          <p:attrName>ppt_w</p:attrName>
                                        </p:attrNameLst>
                                      </p:cBhvr>
                                      <p:tavLst>
                                        <p:tav tm="0">
                                          <p:val>
                                            <p:strVal val="#ppt_w*0.70"/>
                                          </p:val>
                                        </p:tav>
                                        <p:tav tm="100000">
                                          <p:val>
                                            <p:strVal val="#ppt_w"/>
                                          </p:val>
                                        </p:tav>
                                      </p:tavLst>
                                    </p:anim>
                                    <p:anim calcmode="lin" valueType="num">
                                      <p:cBhvr>
                                        <p:cTn id="37" dur="1000" fill="hold"/>
                                        <p:tgtEl>
                                          <p:spTgt spid="36866">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368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p:cNvSpPr>
            <a:spLocks noChangeArrowheads="1" noChangeShapeType="1" noTextEdit="1"/>
          </p:cNvSpPr>
          <p:nvPr/>
        </p:nvSpPr>
        <p:spPr bwMode="auto">
          <a:xfrm>
            <a:off x="914400" y="117475"/>
            <a:ext cx="7772400" cy="568325"/>
          </a:xfrm>
          <a:prstGeom prst="rect">
            <a:avLst/>
          </a:prstGeom>
        </p:spPr>
        <p:txBody>
          <a:bodyPr wrap="none" fromWordArt="1">
            <a:prstTxWarp prst="textChevron">
              <a:avLst>
                <a:gd name="adj" fmla="val 25000"/>
              </a:avLst>
            </a:prstTxWarp>
          </a:bodyPr>
          <a:lstStyle/>
          <a:p>
            <a:pPr algn="ctr"/>
            <a:r>
              <a:rPr lang="en-US" sz="2800" b="1" kern="10">
                <a:ln w="22225">
                  <a:solidFill>
                    <a:schemeClr val="tx1"/>
                  </a:solidFill>
                  <a:round/>
                  <a:headEnd/>
                  <a:tailEnd/>
                </a:ln>
                <a:gradFill rotWithShape="1">
                  <a:gsLst>
                    <a:gs pos="0">
                      <a:srgbClr val="FFF200"/>
                    </a:gs>
                    <a:gs pos="45000">
                      <a:srgbClr val="FF7A00"/>
                    </a:gs>
                    <a:gs pos="70000">
                      <a:srgbClr val="FF0300"/>
                    </a:gs>
                    <a:gs pos="100000">
                      <a:srgbClr val="4D0808"/>
                    </a:gs>
                  </a:gsLst>
                  <a:lin ang="5400000" scaled="1"/>
                </a:gradFill>
                <a:effectLst>
                  <a:outerShdw blurRad="63500" dist="63500" dir="10800000" algn="ctr" rotWithShape="0">
                    <a:srgbClr val="000000">
                      <a:alpha val="74998"/>
                    </a:srgbClr>
                  </a:outerShdw>
                </a:effectLst>
                <a:latin typeface="Impact"/>
                <a:ea typeface="Impact"/>
                <a:cs typeface="Impact"/>
              </a:rPr>
              <a:t>AMERICAN SYSTEM</a:t>
            </a:r>
          </a:p>
        </p:txBody>
      </p:sp>
      <p:sp>
        <p:nvSpPr>
          <p:cNvPr id="37891" name="Text Box 3"/>
          <p:cNvSpPr txBox="1">
            <a:spLocks noChangeArrowheads="1"/>
          </p:cNvSpPr>
          <p:nvPr/>
        </p:nvSpPr>
        <p:spPr bwMode="auto">
          <a:xfrm>
            <a:off x="2971800" y="1828800"/>
            <a:ext cx="6172200" cy="205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nSpc>
                <a:spcPct val="80000"/>
              </a:lnSpc>
              <a:spcBef>
                <a:spcPct val="30000"/>
              </a:spcBef>
              <a:buClr>
                <a:srgbClr val="0000CC"/>
              </a:buClr>
            </a:pPr>
            <a:r>
              <a:rPr lang="en-US" sz="2800" b="1">
                <a:latin typeface="Times New Roman" charset="0"/>
              </a:rPr>
              <a:t>Congress</a:t>
            </a:r>
            <a:r>
              <a:rPr lang="ja-JP" altLang="en-US" sz="2800" b="1">
                <a:latin typeface="Times New Roman" charset="0"/>
              </a:rPr>
              <a:t>’</a:t>
            </a:r>
            <a:r>
              <a:rPr lang="en-US" sz="2800" b="1">
                <a:latin typeface="Times New Roman" charset="0"/>
              </a:rPr>
              <a:t>s attempt to unite the US </a:t>
            </a:r>
          </a:p>
          <a:p>
            <a:pPr lvl="1">
              <a:lnSpc>
                <a:spcPct val="80000"/>
              </a:lnSpc>
              <a:spcBef>
                <a:spcPct val="30000"/>
              </a:spcBef>
              <a:buClr>
                <a:srgbClr val="CC0000"/>
              </a:buClr>
              <a:buFontTx/>
              <a:buChar char="•"/>
            </a:pPr>
            <a:r>
              <a:rPr lang="en-US" sz="2800">
                <a:latin typeface="Times New Roman" charset="0"/>
              </a:rPr>
              <a:t>National transportation system of roads, canals, steamships and rivers.</a:t>
            </a:r>
          </a:p>
          <a:p>
            <a:pPr lvl="1">
              <a:lnSpc>
                <a:spcPct val="80000"/>
              </a:lnSpc>
              <a:spcBef>
                <a:spcPct val="30000"/>
              </a:spcBef>
              <a:buClr>
                <a:srgbClr val="CC0000"/>
              </a:buClr>
              <a:buFontTx/>
              <a:buChar char="•"/>
            </a:pPr>
            <a:r>
              <a:rPr lang="en-US" sz="2800">
                <a:latin typeface="Times New Roman" charset="0"/>
              </a:rPr>
              <a:t>1800 to 1850 roads, canals and rivers first forms of transportation---</a:t>
            </a:r>
          </a:p>
        </p:txBody>
      </p:sp>
      <p:sp>
        <p:nvSpPr>
          <p:cNvPr id="16388" name="Rectangle 4"/>
          <p:cNvSpPr>
            <a:spLocks noChangeArrowheads="1"/>
          </p:cNvSpPr>
          <p:nvPr/>
        </p:nvSpPr>
        <p:spPr bwMode="auto">
          <a:xfrm>
            <a:off x="7467600" y="838200"/>
            <a:ext cx="1295400"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500">
                <a:solidFill>
                  <a:schemeClr val="tx2"/>
                </a:solidFill>
              </a:rPr>
              <a:t>american</a:t>
            </a:r>
            <a:r>
              <a:rPr lang="en-US" sz="1000">
                <a:solidFill>
                  <a:schemeClr val="tx2"/>
                </a:solidFill>
              </a:rPr>
              <a:t> system</a:t>
            </a:r>
            <a:endParaRPr lang="en-US" sz="4400">
              <a:solidFill>
                <a:schemeClr val="tx2"/>
              </a:solidFill>
            </a:endParaRPr>
          </a:p>
        </p:txBody>
      </p:sp>
      <p:pic>
        <p:nvPicPr>
          <p:cNvPr id="16389" name="Picture 5" descr="09henryc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2095500" cy="2667000"/>
          </a:xfrm>
          <a:prstGeom prst="rect">
            <a:avLst/>
          </a:prstGeom>
          <a:noFill/>
          <a:ln w="57150" cmpd="thickThi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390" name="Rectangle 6"/>
          <p:cNvSpPr>
            <a:spLocks noGrp="1" noChangeArrowheads="1"/>
          </p:cNvSpPr>
          <p:nvPr>
            <p:ph type="title"/>
          </p:nvPr>
        </p:nvSpPr>
        <p:spPr bwMode="auto">
          <a:xfrm>
            <a:off x="3200400" y="762000"/>
            <a:ext cx="5943600" cy="1066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40161" dir="1106097" algn="ctr" rotWithShape="0">
                    <a:schemeClr val="tx1">
                      <a:alpha val="74998"/>
                    </a:schemeClr>
                  </a:outerShdw>
                </a:effectLst>
              </a14:hiddenEffects>
            </a:ext>
          </a:extLst>
        </p:spPr>
        <p:txBody>
          <a:bodyPr vert="horz" wrap="square" lIns="91440" tIns="45720" rIns="91440" bIns="45720" numCol="1" anchor="ctr" anchorCtr="0" compatLnSpc="1">
            <a:prstTxWarp prst="textNoShape">
              <a:avLst/>
            </a:prstTxWarp>
          </a:bodyPr>
          <a:lstStyle/>
          <a:p>
            <a:pPr eaLnBrk="1" hangingPunct="1">
              <a:lnSpc>
                <a:spcPct val="80000"/>
              </a:lnSpc>
            </a:pPr>
            <a:r>
              <a:rPr lang="en-US" sz="4000" b="1">
                <a:latin typeface="Impact" charset="0"/>
              </a:rPr>
              <a:t>Henry Clay</a:t>
            </a:r>
            <a:r>
              <a:rPr lang="ja-JP" altLang="en-US" sz="4000" b="1">
                <a:latin typeface="Impact" charset="0"/>
              </a:rPr>
              <a:t>’</a:t>
            </a:r>
            <a:r>
              <a:rPr lang="en-US" sz="4000" b="1">
                <a:latin typeface="Impact" charset="0"/>
              </a:rPr>
              <a:t>s </a:t>
            </a:r>
            <a:br>
              <a:rPr lang="en-US" sz="4000" b="1">
                <a:latin typeface="Impact" charset="0"/>
              </a:rPr>
            </a:br>
            <a:r>
              <a:rPr lang="en-US" sz="4000" b="1">
                <a:latin typeface="Impact" charset="0"/>
              </a:rPr>
              <a:t>American System</a:t>
            </a:r>
            <a:r>
              <a:rPr lang="en-US" sz="4000">
                <a:latin typeface="Arial" charset="0"/>
              </a:rPr>
              <a:t> </a:t>
            </a:r>
          </a:p>
        </p:txBody>
      </p:sp>
      <p:sp>
        <p:nvSpPr>
          <p:cNvPr id="37895" name="Rectangle 7"/>
          <p:cNvSpPr>
            <a:spLocks noChangeArrowheads="1"/>
          </p:cNvSpPr>
          <p:nvPr/>
        </p:nvSpPr>
        <p:spPr bwMode="auto">
          <a:xfrm>
            <a:off x="609600" y="4267200"/>
            <a:ext cx="8534400" cy="305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lnSpc>
                <a:spcPct val="80000"/>
              </a:lnSpc>
              <a:spcBef>
                <a:spcPct val="5000"/>
              </a:spcBef>
              <a:buClr>
                <a:srgbClr val="0000CC"/>
              </a:buClr>
            </a:pPr>
            <a:r>
              <a:rPr lang="en-US" sz="2800" b="1">
                <a:latin typeface="Times New Roman" charset="0"/>
              </a:rPr>
              <a:t>Provide economic growth </a:t>
            </a:r>
          </a:p>
          <a:p>
            <a:pPr lvl="1" eaLnBrk="0" hangingPunct="0">
              <a:lnSpc>
                <a:spcPct val="80000"/>
              </a:lnSpc>
              <a:spcBef>
                <a:spcPct val="5000"/>
              </a:spcBef>
              <a:buClr>
                <a:srgbClr val="CC0000"/>
              </a:buClr>
              <a:buFont typeface="Times New Roman" charset="0"/>
              <a:buChar char="•"/>
            </a:pPr>
            <a:r>
              <a:rPr lang="en-US" sz="2800">
                <a:latin typeface="Times New Roman" charset="0"/>
              </a:rPr>
              <a:t>Americans buying American goods </a:t>
            </a:r>
          </a:p>
          <a:p>
            <a:pPr lvl="1" eaLnBrk="0" hangingPunct="0">
              <a:lnSpc>
                <a:spcPct val="80000"/>
              </a:lnSpc>
              <a:spcBef>
                <a:spcPct val="5000"/>
              </a:spcBef>
              <a:buClr>
                <a:srgbClr val="CC0000"/>
              </a:buClr>
              <a:buFont typeface="Times New Roman" charset="0"/>
              <a:buChar char="•"/>
            </a:pPr>
            <a:r>
              <a:rPr lang="en-US" sz="2800">
                <a:latin typeface="Times New Roman" charset="0"/>
              </a:rPr>
              <a:t>American self-sufficiency.</a:t>
            </a:r>
          </a:p>
          <a:p>
            <a:pPr eaLnBrk="0" hangingPunct="0">
              <a:lnSpc>
                <a:spcPct val="80000"/>
              </a:lnSpc>
              <a:spcBef>
                <a:spcPct val="5000"/>
              </a:spcBef>
              <a:buClr>
                <a:srgbClr val="0000CC"/>
              </a:buClr>
            </a:pPr>
            <a:r>
              <a:rPr lang="en-US" sz="2800" b="1">
                <a:latin typeface="Times New Roman" charset="0"/>
              </a:rPr>
              <a:t>Protective Tariff to promote infant industry</a:t>
            </a:r>
          </a:p>
          <a:p>
            <a:pPr lvl="1" eaLnBrk="0" hangingPunct="0">
              <a:lnSpc>
                <a:spcPct val="80000"/>
              </a:lnSpc>
              <a:spcBef>
                <a:spcPct val="5000"/>
              </a:spcBef>
              <a:buClr>
                <a:srgbClr val="CC0000"/>
              </a:buClr>
              <a:buFont typeface="Times New Roman" charset="0"/>
              <a:buChar char="•"/>
            </a:pPr>
            <a:r>
              <a:rPr lang="en-US" sz="2800">
                <a:latin typeface="Times New Roman" charset="0"/>
              </a:rPr>
              <a:t>Tariff of 1816</a:t>
            </a:r>
          </a:p>
          <a:p>
            <a:pPr eaLnBrk="0" hangingPunct="0">
              <a:lnSpc>
                <a:spcPct val="80000"/>
              </a:lnSpc>
              <a:spcBef>
                <a:spcPct val="5000"/>
              </a:spcBef>
              <a:buClr>
                <a:srgbClr val="0000CC"/>
              </a:buClr>
            </a:pPr>
            <a:r>
              <a:rPr lang="en-US" sz="2800" b="1">
                <a:latin typeface="Times New Roman" charset="0"/>
              </a:rPr>
              <a:t>2nd BUS to promote a stronger economy</a:t>
            </a:r>
          </a:p>
          <a:p>
            <a:pPr lvl="1" eaLnBrk="0" hangingPunct="0">
              <a:lnSpc>
                <a:spcPct val="80000"/>
              </a:lnSpc>
              <a:spcBef>
                <a:spcPct val="5000"/>
              </a:spcBef>
              <a:buClr>
                <a:srgbClr val="CC0000"/>
              </a:buClr>
              <a:buFontTx/>
              <a:buChar char="•"/>
            </a:pPr>
            <a:r>
              <a:rPr lang="en-US" sz="2800">
                <a:latin typeface="Times New Roman" charset="0"/>
              </a:rPr>
              <a:t>Rechartered in 1816</a:t>
            </a:r>
          </a:p>
          <a:p>
            <a:pPr eaLnBrk="0" hangingPunct="0">
              <a:lnSpc>
                <a:spcPct val="80000"/>
              </a:lnSpc>
              <a:spcBef>
                <a:spcPct val="5000"/>
              </a:spcBef>
              <a:buFontTx/>
              <a:buChar char="•"/>
            </a:pPr>
            <a:endParaRPr lang="en-US" sz="3200" b="1">
              <a:latin typeface="Times New Roman" charset="0"/>
            </a:endParaRPr>
          </a:p>
        </p:txBody>
      </p:sp>
    </p:spTree>
    <p:extLst>
      <p:ext uri="{BB962C8B-B14F-4D97-AF65-F5344CB8AC3E}">
        <p14:creationId xmlns:p14="http://schemas.microsoft.com/office/powerpoint/2010/main" val="2582354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p:cTn id="7" dur="500" fill="hold"/>
                                        <p:tgtEl>
                                          <p:spTgt spid="378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8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p:cTn id="13" dur="500" fill="hold"/>
                                        <p:tgtEl>
                                          <p:spTgt spid="3789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789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p:cTn id="19" dur="500" fill="hold"/>
                                        <p:tgtEl>
                                          <p:spTgt spid="3789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789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37895"/>
                                        </p:tgtEl>
                                        <p:attrNameLst>
                                          <p:attrName>style.visibility</p:attrName>
                                        </p:attrNameLst>
                                      </p:cBhvr>
                                      <p:to>
                                        <p:strVal val="visible"/>
                                      </p:to>
                                    </p:set>
                                    <p:anim calcmode="lin" valueType="num">
                                      <p:cBhvr>
                                        <p:cTn id="25" dur="1000" fill="hold"/>
                                        <p:tgtEl>
                                          <p:spTgt spid="37895"/>
                                        </p:tgtEl>
                                        <p:attrNameLst>
                                          <p:attrName>ppt_w</p:attrName>
                                        </p:attrNameLst>
                                      </p:cBhvr>
                                      <p:tavLst>
                                        <p:tav tm="0">
                                          <p:val>
                                            <p:strVal val="#ppt_w*0.70"/>
                                          </p:val>
                                        </p:tav>
                                        <p:tav tm="100000">
                                          <p:val>
                                            <p:strVal val="#ppt_w"/>
                                          </p:val>
                                        </p:tav>
                                      </p:tavLst>
                                    </p:anim>
                                    <p:anim calcmode="lin" valueType="num">
                                      <p:cBhvr>
                                        <p:cTn id="26" dur="1000" fill="hold"/>
                                        <p:tgtEl>
                                          <p:spTgt spid="37895"/>
                                        </p:tgtEl>
                                        <p:attrNameLst>
                                          <p:attrName>ppt_h</p:attrName>
                                        </p:attrNameLst>
                                      </p:cBhvr>
                                      <p:tavLst>
                                        <p:tav tm="0">
                                          <p:val>
                                            <p:strVal val="#ppt_h"/>
                                          </p:val>
                                        </p:tav>
                                        <p:tav tm="100000">
                                          <p:val>
                                            <p:strVal val="#ppt_h"/>
                                          </p:val>
                                        </p:tav>
                                      </p:tavLst>
                                    </p:anim>
                                    <p:animEffect transition="in" filter="fade">
                                      <p:cBhvr>
                                        <p:cTn id="27" dur="10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2" autoUpdateAnimBg="0"/>
      <p:bldP spid="3789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bwMode="auto">
          <a:xfrm>
            <a:off x="0" y="1199874"/>
            <a:ext cx="8991600" cy="571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40161" dir="1106097" algn="ctr" rotWithShape="0">
                    <a:schemeClr val="tx1">
                      <a:alpha val="74998"/>
                    </a:schemeClr>
                  </a:outerShdw>
                </a:effectLst>
              </a14:hiddenEffects>
            </a:ext>
          </a:extLst>
        </p:spPr>
        <p:txBody>
          <a:bodyPr vert="horz" wrap="square" lIns="91440" tIns="45720" rIns="91440" bIns="45720" numCol="1" anchor="t" anchorCtr="0" compatLnSpc="1">
            <a:prstTxWarp prst="textNoShape">
              <a:avLst/>
            </a:prstTxWarp>
            <a:normAutofit/>
          </a:bodyPr>
          <a:lstStyle/>
          <a:p>
            <a:pPr eaLnBrk="1" hangingPunct="1">
              <a:lnSpc>
                <a:spcPct val="80000"/>
              </a:lnSpc>
            </a:pPr>
            <a:r>
              <a:rPr lang="en-US" b="1" u="sng" dirty="0">
                <a:latin typeface="Impact" charset="0"/>
              </a:rPr>
              <a:t>National Transportation system</a:t>
            </a:r>
          </a:p>
          <a:p>
            <a:pPr lvl="1" eaLnBrk="1" hangingPunct="1">
              <a:lnSpc>
                <a:spcPct val="80000"/>
              </a:lnSpc>
            </a:pPr>
            <a:r>
              <a:rPr lang="en-US" dirty="0">
                <a:latin typeface="Arial" charset="0"/>
              </a:rPr>
              <a:t>Cumberland Road and Erie Canal first internal improvements to unite the US</a:t>
            </a:r>
          </a:p>
          <a:p>
            <a:pPr lvl="1" eaLnBrk="1" hangingPunct="1">
              <a:lnSpc>
                <a:spcPct val="80000"/>
              </a:lnSpc>
              <a:spcBef>
                <a:spcPct val="0"/>
              </a:spcBef>
              <a:buClr>
                <a:srgbClr val="0000CC"/>
              </a:buClr>
            </a:pPr>
            <a:r>
              <a:rPr lang="en-US" dirty="0">
                <a:latin typeface="Arial" charset="0"/>
                <a:cs typeface="Times New Roman" charset="0"/>
              </a:rPr>
              <a:t>the first steamboat on western waters was in 1811.</a:t>
            </a:r>
            <a:endParaRPr lang="en-US" dirty="0">
              <a:latin typeface="Arial" charset="0"/>
            </a:endParaRPr>
          </a:p>
          <a:p>
            <a:pPr lvl="1" eaLnBrk="1" hangingPunct="1">
              <a:lnSpc>
                <a:spcPct val="80000"/>
              </a:lnSpc>
            </a:pPr>
            <a:r>
              <a:rPr lang="en-US" dirty="0">
                <a:latin typeface="Arial" charset="0"/>
              </a:rPr>
              <a:t>1800 to 1850 roads, canals and rivers first forms of transportation</a:t>
            </a:r>
          </a:p>
          <a:p>
            <a:pPr lvl="1" eaLnBrk="1" hangingPunct="1">
              <a:lnSpc>
                <a:spcPct val="80000"/>
              </a:lnSpc>
            </a:pPr>
            <a:r>
              <a:rPr lang="en-US" dirty="0">
                <a:latin typeface="Arial" charset="0"/>
              </a:rPr>
              <a:t>1850 to 1860 the railroad is added</a:t>
            </a:r>
            <a:endParaRPr lang="en-US" dirty="0">
              <a:latin typeface="Arial" charset="0"/>
              <a:cs typeface="Times New Roman" charset="0"/>
            </a:endParaRPr>
          </a:p>
          <a:p>
            <a:pPr eaLnBrk="1" hangingPunct="1">
              <a:lnSpc>
                <a:spcPct val="80000"/>
              </a:lnSpc>
              <a:spcBef>
                <a:spcPct val="0"/>
              </a:spcBef>
              <a:buClr>
                <a:srgbClr val="0000CC"/>
              </a:buClr>
            </a:pPr>
            <a:endParaRPr lang="en-US" dirty="0">
              <a:latin typeface="Arial" charset="0"/>
              <a:cs typeface="Times New Roman" charset="0"/>
            </a:endParaRPr>
          </a:p>
          <a:p>
            <a:pPr eaLnBrk="1" hangingPunct="1">
              <a:lnSpc>
                <a:spcPct val="80000"/>
              </a:lnSpc>
              <a:spcBef>
                <a:spcPct val="0"/>
              </a:spcBef>
              <a:buClr>
                <a:srgbClr val="0000CC"/>
              </a:buClr>
            </a:pPr>
            <a:r>
              <a:rPr lang="en-US" b="1" u="sng" dirty="0">
                <a:latin typeface="Impact" charset="0"/>
              </a:rPr>
              <a:t>The Land Act of 1820</a:t>
            </a:r>
            <a:r>
              <a:rPr lang="en-US" b="1" dirty="0">
                <a:latin typeface="Impact" charset="0"/>
              </a:rPr>
              <a:t> </a:t>
            </a:r>
          </a:p>
          <a:p>
            <a:pPr lvl="1" eaLnBrk="1" hangingPunct="1">
              <a:lnSpc>
                <a:spcPct val="80000"/>
              </a:lnSpc>
              <a:spcBef>
                <a:spcPct val="0"/>
              </a:spcBef>
              <a:buClr>
                <a:srgbClr val="0000CC"/>
              </a:buClr>
            </a:pPr>
            <a:r>
              <a:rPr lang="en-US" dirty="0">
                <a:latin typeface="Arial" charset="0"/>
              </a:rPr>
              <a:t>gave the West its wish by authorizing a buyer to purchase 80 acres of land at a minimum of $1.25 an acre in cash; </a:t>
            </a:r>
          </a:p>
          <a:p>
            <a:pPr lvl="1" eaLnBrk="1" hangingPunct="1">
              <a:lnSpc>
                <a:spcPct val="80000"/>
              </a:lnSpc>
              <a:spcBef>
                <a:spcPct val="0"/>
              </a:spcBef>
              <a:buClr>
                <a:srgbClr val="0000CC"/>
              </a:buClr>
            </a:pPr>
            <a:r>
              <a:rPr lang="en-US" dirty="0">
                <a:latin typeface="Arial" charset="0"/>
              </a:rPr>
              <a:t>the West demanded transportation.</a:t>
            </a:r>
          </a:p>
        </p:txBody>
      </p:sp>
      <p:sp>
        <p:nvSpPr>
          <p:cNvPr id="17411" name="WordArt 3"/>
          <p:cNvSpPr>
            <a:spLocks noChangeArrowheads="1" noChangeShapeType="1" noTextEdit="1"/>
          </p:cNvSpPr>
          <p:nvPr/>
        </p:nvSpPr>
        <p:spPr bwMode="auto">
          <a:xfrm>
            <a:off x="1143000" y="193675"/>
            <a:ext cx="7391400" cy="796925"/>
          </a:xfrm>
          <a:prstGeom prst="rect">
            <a:avLst/>
          </a:prstGeom>
        </p:spPr>
        <p:txBody>
          <a:bodyPr wrap="none" fromWordArt="1">
            <a:prstTxWarp prst="textCanUp">
              <a:avLst>
                <a:gd name="adj" fmla="val 85713"/>
              </a:avLst>
            </a:prstTxWarp>
          </a:bodyPr>
          <a:lstStyle/>
          <a:p>
            <a:pPr algn="ctr"/>
            <a:r>
              <a:rPr lang="en-US" sz="2800" b="1" kern="10" spc="560">
                <a:ln w="19050">
                  <a:solidFill>
                    <a:schemeClr val="tx1"/>
                  </a:solidFill>
                  <a:round/>
                  <a:headEnd/>
                  <a:tailEnd/>
                </a:ln>
                <a:gradFill rotWithShape="1">
                  <a:gsLst>
                    <a:gs pos="0">
                      <a:srgbClr val="FFF200"/>
                    </a:gs>
                    <a:gs pos="45000">
                      <a:srgbClr val="FF7A00"/>
                    </a:gs>
                    <a:gs pos="70000">
                      <a:srgbClr val="FF0300"/>
                    </a:gs>
                    <a:gs pos="100000">
                      <a:srgbClr val="4D0808"/>
                    </a:gs>
                  </a:gsLst>
                  <a:lin ang="5400000" scaled="1"/>
                </a:gradFill>
                <a:effectLst>
                  <a:outerShdw blurRad="63500" dist="38100" dir="10800000" algn="ctr" rotWithShape="0">
                    <a:schemeClr val="tx1">
                      <a:alpha val="74998"/>
                    </a:schemeClr>
                  </a:outerShdw>
                </a:effectLst>
                <a:latin typeface="Impact"/>
                <a:ea typeface="Impact"/>
                <a:cs typeface="Impact"/>
              </a:rPr>
              <a:t>ERA OF GOOD FEELINGS</a:t>
            </a:r>
          </a:p>
        </p:txBody>
      </p:sp>
    </p:spTree>
    <p:extLst>
      <p:ext uri="{BB962C8B-B14F-4D97-AF65-F5344CB8AC3E}">
        <p14:creationId xmlns:p14="http://schemas.microsoft.com/office/powerpoint/2010/main" val="131993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dissolve">
                                      <p:cBhvr>
                                        <p:cTn id="7" dur="500"/>
                                        <p:tgtEl>
                                          <p:spTgt spid="38914">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8914">
                                            <p:txEl>
                                              <p:pRg st="1" end="1"/>
                                            </p:txEl>
                                          </p:spTgt>
                                        </p:tgtEl>
                                        <p:attrNameLst>
                                          <p:attrName>style.visibility</p:attrName>
                                        </p:attrNameLst>
                                      </p:cBhvr>
                                      <p:to>
                                        <p:strVal val="visible"/>
                                      </p:to>
                                    </p:set>
                                    <p:animEffect transition="in" filter="dissolve">
                                      <p:cBhvr>
                                        <p:cTn id="10" dur="500"/>
                                        <p:tgtEl>
                                          <p:spTgt spid="38914">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8914">
                                            <p:txEl>
                                              <p:pRg st="2" end="2"/>
                                            </p:txEl>
                                          </p:spTgt>
                                        </p:tgtEl>
                                        <p:attrNameLst>
                                          <p:attrName>style.visibility</p:attrName>
                                        </p:attrNameLst>
                                      </p:cBhvr>
                                      <p:to>
                                        <p:strVal val="visible"/>
                                      </p:to>
                                    </p:set>
                                    <p:animEffect transition="in" filter="dissolve">
                                      <p:cBhvr>
                                        <p:cTn id="13" dur="500"/>
                                        <p:tgtEl>
                                          <p:spTgt spid="38914">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8914">
                                            <p:txEl>
                                              <p:pRg st="3" end="3"/>
                                            </p:txEl>
                                          </p:spTgt>
                                        </p:tgtEl>
                                        <p:attrNameLst>
                                          <p:attrName>style.visibility</p:attrName>
                                        </p:attrNameLst>
                                      </p:cBhvr>
                                      <p:to>
                                        <p:strVal val="visible"/>
                                      </p:to>
                                    </p:set>
                                    <p:animEffect transition="in" filter="dissolve">
                                      <p:cBhvr>
                                        <p:cTn id="16" dur="500"/>
                                        <p:tgtEl>
                                          <p:spTgt spid="38914">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8914">
                                            <p:txEl>
                                              <p:pRg st="4" end="4"/>
                                            </p:txEl>
                                          </p:spTgt>
                                        </p:tgtEl>
                                        <p:attrNameLst>
                                          <p:attrName>style.visibility</p:attrName>
                                        </p:attrNameLst>
                                      </p:cBhvr>
                                      <p:to>
                                        <p:strVal val="visible"/>
                                      </p:to>
                                    </p:set>
                                    <p:animEffect transition="in" filter="dissolve">
                                      <p:cBhvr>
                                        <p:cTn id="19" dur="500"/>
                                        <p:tgtEl>
                                          <p:spTgt spid="38914">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8914">
                                            <p:txEl>
                                              <p:pRg st="6" end="6"/>
                                            </p:txEl>
                                          </p:spTgt>
                                        </p:tgtEl>
                                        <p:attrNameLst>
                                          <p:attrName>style.visibility</p:attrName>
                                        </p:attrNameLst>
                                      </p:cBhvr>
                                      <p:to>
                                        <p:strVal val="visible"/>
                                      </p:to>
                                    </p:set>
                                    <p:animEffect transition="in" filter="dissolve">
                                      <p:cBhvr>
                                        <p:cTn id="24" dur="500"/>
                                        <p:tgtEl>
                                          <p:spTgt spid="38914">
                                            <p:txEl>
                                              <p:pRg st="6" end="6"/>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8914">
                                            <p:txEl>
                                              <p:pRg st="7" end="7"/>
                                            </p:txEl>
                                          </p:spTgt>
                                        </p:tgtEl>
                                        <p:attrNameLst>
                                          <p:attrName>style.visibility</p:attrName>
                                        </p:attrNameLst>
                                      </p:cBhvr>
                                      <p:to>
                                        <p:strVal val="visible"/>
                                      </p:to>
                                    </p:set>
                                    <p:animEffect transition="in" filter="dissolve">
                                      <p:cBhvr>
                                        <p:cTn id="27" dur="500"/>
                                        <p:tgtEl>
                                          <p:spTgt spid="38914">
                                            <p:txEl>
                                              <p:pRg st="7" end="7"/>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8914">
                                            <p:txEl>
                                              <p:pRg st="8" end="8"/>
                                            </p:txEl>
                                          </p:spTgt>
                                        </p:tgtEl>
                                        <p:attrNameLst>
                                          <p:attrName>style.visibility</p:attrName>
                                        </p:attrNameLst>
                                      </p:cBhvr>
                                      <p:to>
                                        <p:strVal val="visible"/>
                                      </p:to>
                                    </p:set>
                                    <p:animEffect transition="in" filter="dissolve">
                                      <p:cBhvr>
                                        <p:cTn id="30" dur="500"/>
                                        <p:tgtEl>
                                          <p:spTgt spid="389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33400" y="457200"/>
            <a:ext cx="8153400" cy="762000"/>
          </a:xfrm>
          <a:prstGeom prst="rect">
            <a:avLst/>
          </a:prstGeom>
          <a:noFill/>
          <a:ln>
            <a:noFill/>
          </a:ln>
          <a:effectLst>
            <a:outerShdw dist="35921" dir="2700000" algn="ctr" rotWithShape="0">
              <a:srgbClr val="006F9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4400" b="1">
                <a:solidFill>
                  <a:srgbClr val="BE2400"/>
                </a:solidFill>
                <a:effectLst>
                  <a:outerShdw blurRad="38100" dist="38100" dir="2700000" algn="tl">
                    <a:srgbClr val="DDDDDD"/>
                  </a:outerShdw>
                </a:effectLst>
                <a:latin typeface="Monitor" charset="0"/>
              </a:rPr>
              <a:t>The American System</a:t>
            </a:r>
          </a:p>
        </p:txBody>
      </p:sp>
      <p:sp>
        <p:nvSpPr>
          <p:cNvPr id="14339" name="Text Box 3"/>
          <p:cNvSpPr txBox="1">
            <a:spLocks noChangeArrowheads="1"/>
          </p:cNvSpPr>
          <p:nvPr/>
        </p:nvSpPr>
        <p:spPr bwMode="auto">
          <a:xfrm>
            <a:off x="1219200" y="1778000"/>
            <a:ext cx="75438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006F96"/>
              </a:buClr>
              <a:buFont typeface="Transport MT" pitchFamily="2" charset="2"/>
              <a:buChar char="p"/>
              <a:defRPr/>
            </a:pPr>
            <a:r>
              <a:rPr lang="en-US" sz="2800" b="1">
                <a:solidFill>
                  <a:schemeClr val="bg1"/>
                </a:solidFill>
                <a:latin typeface="Comic Sans MS" pitchFamily="66" charset="0"/>
                <a:ea typeface="+mn-ea"/>
              </a:rPr>
              <a:t> </a:t>
            </a:r>
            <a:r>
              <a:rPr lang="en-US" sz="2800" b="1">
                <a:solidFill>
                  <a:srgbClr val="E42B00"/>
                </a:solidFill>
                <a:effectLst>
                  <a:outerShdw blurRad="38100" dist="38100" dir="2700000" algn="tl">
                    <a:srgbClr val="C0C0C0"/>
                  </a:outerShdw>
                </a:effectLst>
                <a:latin typeface="Comic Sans MS" pitchFamily="66" charset="0"/>
                <a:ea typeface="+mn-ea"/>
              </a:rPr>
              <a:t>WEST</a:t>
            </a:r>
            <a:r>
              <a:rPr lang="en-US" sz="2800" b="1">
                <a:solidFill>
                  <a:schemeClr val="accent2"/>
                </a:solidFill>
                <a:effectLst>
                  <a:outerShdw blurRad="38100" dist="38100" dir="2700000" algn="tl">
                    <a:srgbClr val="C0C0C0"/>
                  </a:outerShdw>
                </a:effectLst>
                <a:latin typeface="Comic Sans MS" pitchFamily="66" charset="0"/>
                <a:ea typeface="+mn-ea"/>
              </a:rPr>
              <a:t> </a:t>
            </a:r>
            <a:r>
              <a:rPr lang="en-US" sz="2800" b="1">
                <a:effectLst>
                  <a:outerShdw blurRad="38100" dist="38100" dir="2700000" algn="tl">
                    <a:srgbClr val="C0C0C0"/>
                  </a:outerShdw>
                </a:effectLst>
                <a:latin typeface="Comic Sans MS" pitchFamily="66" charset="0"/>
                <a:ea typeface="+mn-ea"/>
                <a:sym typeface="Wingdings" pitchFamily="2" charset="2"/>
              </a:rPr>
              <a:t> got roads, canals, and</a:t>
            </a:r>
            <a:br>
              <a:rPr lang="en-US" sz="2800" b="1">
                <a:effectLst>
                  <a:outerShdw blurRad="38100" dist="38100" dir="2700000" algn="tl">
                    <a:srgbClr val="C0C0C0"/>
                  </a:outerShdw>
                </a:effectLst>
                <a:latin typeface="Comic Sans MS" pitchFamily="66" charset="0"/>
                <a:ea typeface="+mn-ea"/>
                <a:sym typeface="Wingdings" pitchFamily="2" charset="2"/>
              </a:rPr>
            </a:br>
            <a:r>
              <a:rPr lang="en-US" sz="2800" b="1">
                <a:effectLst>
                  <a:outerShdw blurRad="38100" dist="38100" dir="2700000" algn="tl">
                    <a:srgbClr val="C0C0C0"/>
                  </a:outerShdw>
                </a:effectLst>
                <a:latin typeface="Comic Sans MS" pitchFamily="66" charset="0"/>
                <a:ea typeface="+mn-ea"/>
                <a:sym typeface="Wingdings" pitchFamily="2" charset="2"/>
              </a:rPr>
              <a:t>              federal aide.</a:t>
            </a:r>
            <a:br>
              <a:rPr lang="en-US" sz="2800" b="1">
                <a:effectLst>
                  <a:outerShdw blurRad="38100" dist="38100" dir="2700000" algn="tl">
                    <a:srgbClr val="C0C0C0"/>
                  </a:outerShdw>
                </a:effectLst>
                <a:latin typeface="Comic Sans MS" pitchFamily="66" charset="0"/>
                <a:ea typeface="+mn-ea"/>
                <a:sym typeface="Wingdings" pitchFamily="2" charset="2"/>
              </a:rPr>
            </a:br>
            <a:endParaRPr lang="en-US" sz="2800" b="1">
              <a:effectLst>
                <a:outerShdw blurRad="38100" dist="38100" dir="2700000" algn="tl">
                  <a:srgbClr val="C0C0C0"/>
                </a:outerShdw>
              </a:effectLst>
              <a:latin typeface="Comic Sans MS" pitchFamily="66" charset="0"/>
              <a:ea typeface="+mn-ea"/>
            </a:endParaRPr>
          </a:p>
          <a:p>
            <a:pPr>
              <a:spcBef>
                <a:spcPct val="50000"/>
              </a:spcBef>
              <a:buClr>
                <a:srgbClr val="006F96"/>
              </a:buClr>
              <a:buFont typeface="Transport MT" pitchFamily="2" charset="2"/>
              <a:buChar char="p"/>
              <a:defRPr/>
            </a:pPr>
            <a:r>
              <a:rPr lang="en-US" sz="2800" b="1">
                <a:effectLst>
                  <a:outerShdw blurRad="38100" dist="38100" dir="2700000" algn="tl">
                    <a:srgbClr val="C0C0C0"/>
                  </a:outerShdw>
                </a:effectLst>
                <a:latin typeface="Comic Sans MS" pitchFamily="66" charset="0"/>
                <a:ea typeface="+mn-ea"/>
              </a:rPr>
              <a:t> </a:t>
            </a:r>
            <a:r>
              <a:rPr lang="en-US" sz="2800" b="1">
                <a:solidFill>
                  <a:srgbClr val="E42B00"/>
                </a:solidFill>
                <a:effectLst>
                  <a:outerShdw blurRad="38100" dist="38100" dir="2700000" algn="tl">
                    <a:srgbClr val="C0C0C0"/>
                  </a:outerShdw>
                </a:effectLst>
                <a:latin typeface="Comic Sans MS" pitchFamily="66" charset="0"/>
                <a:ea typeface="+mn-ea"/>
              </a:rPr>
              <a:t>EAST</a:t>
            </a:r>
            <a:r>
              <a:rPr lang="en-US" sz="2800" b="1">
                <a:effectLst>
                  <a:outerShdw blurRad="38100" dist="38100" dir="2700000" algn="tl">
                    <a:srgbClr val="C0C0C0"/>
                  </a:outerShdw>
                </a:effectLst>
                <a:latin typeface="Comic Sans MS" pitchFamily="66" charset="0"/>
                <a:ea typeface="+mn-ea"/>
              </a:rPr>
              <a:t> </a:t>
            </a:r>
            <a:r>
              <a:rPr lang="en-US" sz="2800" b="1">
                <a:effectLst>
                  <a:outerShdw blurRad="38100" dist="38100" dir="2700000" algn="tl">
                    <a:srgbClr val="C0C0C0"/>
                  </a:outerShdw>
                </a:effectLst>
                <a:latin typeface="Comic Sans MS" pitchFamily="66" charset="0"/>
                <a:ea typeface="+mn-ea"/>
                <a:sym typeface="Wingdings" pitchFamily="2" charset="2"/>
              </a:rPr>
              <a:t> got the backing of</a:t>
            </a:r>
            <a:br>
              <a:rPr lang="en-US" sz="2800" b="1">
                <a:effectLst>
                  <a:outerShdw blurRad="38100" dist="38100" dir="2700000" algn="tl">
                    <a:srgbClr val="C0C0C0"/>
                  </a:outerShdw>
                </a:effectLst>
                <a:latin typeface="Comic Sans MS" pitchFamily="66" charset="0"/>
                <a:ea typeface="+mn-ea"/>
                <a:sym typeface="Wingdings" pitchFamily="2" charset="2"/>
              </a:rPr>
            </a:br>
            <a:r>
              <a:rPr lang="en-US" sz="2800" b="1">
                <a:effectLst>
                  <a:outerShdw blurRad="38100" dist="38100" dir="2700000" algn="tl">
                    <a:srgbClr val="C0C0C0"/>
                  </a:outerShdw>
                </a:effectLst>
                <a:latin typeface="Comic Sans MS" pitchFamily="66" charset="0"/>
                <a:ea typeface="+mn-ea"/>
                <a:sym typeface="Wingdings" pitchFamily="2" charset="2"/>
              </a:rPr>
              <a:t>              protective tariffs from the</a:t>
            </a:r>
            <a:br>
              <a:rPr lang="en-US" sz="2800" b="1">
                <a:effectLst>
                  <a:outerShdw blurRad="38100" dist="38100" dir="2700000" algn="tl">
                    <a:srgbClr val="C0C0C0"/>
                  </a:outerShdw>
                </a:effectLst>
                <a:latin typeface="Comic Sans MS" pitchFamily="66" charset="0"/>
                <a:ea typeface="+mn-ea"/>
                <a:sym typeface="Wingdings" pitchFamily="2" charset="2"/>
              </a:rPr>
            </a:br>
            <a:r>
              <a:rPr lang="en-US" sz="2800" b="1">
                <a:effectLst>
                  <a:outerShdw blurRad="38100" dist="38100" dir="2700000" algn="tl">
                    <a:srgbClr val="C0C0C0"/>
                  </a:outerShdw>
                </a:effectLst>
                <a:latin typeface="Comic Sans MS" pitchFamily="66" charset="0"/>
                <a:ea typeface="+mn-ea"/>
                <a:sym typeface="Wingdings" pitchFamily="2" charset="2"/>
              </a:rPr>
              <a:t>              West.</a:t>
            </a:r>
            <a:br>
              <a:rPr lang="en-US" sz="2800" b="1">
                <a:effectLst>
                  <a:outerShdw blurRad="38100" dist="38100" dir="2700000" algn="tl">
                    <a:srgbClr val="C0C0C0"/>
                  </a:outerShdw>
                </a:effectLst>
                <a:latin typeface="Comic Sans MS" pitchFamily="66" charset="0"/>
                <a:ea typeface="+mn-ea"/>
                <a:sym typeface="Wingdings" pitchFamily="2" charset="2"/>
              </a:rPr>
            </a:br>
            <a:endParaRPr lang="en-US" sz="2800" b="1">
              <a:effectLst>
                <a:outerShdw blurRad="38100" dist="38100" dir="2700000" algn="tl">
                  <a:srgbClr val="C0C0C0"/>
                </a:outerShdw>
              </a:effectLst>
              <a:latin typeface="Comic Sans MS" pitchFamily="66" charset="0"/>
              <a:ea typeface="+mn-ea"/>
              <a:sym typeface="Wingdings" pitchFamily="2" charset="2"/>
            </a:endParaRPr>
          </a:p>
          <a:p>
            <a:pPr>
              <a:spcBef>
                <a:spcPct val="50000"/>
              </a:spcBef>
              <a:buClr>
                <a:srgbClr val="006F96"/>
              </a:buClr>
              <a:buFont typeface="Transport MT" pitchFamily="2" charset="2"/>
              <a:buChar char="p"/>
              <a:defRPr/>
            </a:pPr>
            <a:r>
              <a:rPr lang="en-US" sz="2800" b="1">
                <a:effectLst>
                  <a:outerShdw blurRad="38100" dist="38100" dir="2700000" algn="tl">
                    <a:srgbClr val="C0C0C0"/>
                  </a:outerShdw>
                </a:effectLst>
                <a:latin typeface="Comic Sans MS" pitchFamily="66" charset="0"/>
                <a:ea typeface="+mn-ea"/>
                <a:sym typeface="Wingdings" pitchFamily="2" charset="2"/>
              </a:rPr>
              <a:t> </a:t>
            </a:r>
            <a:r>
              <a:rPr lang="en-US" sz="2800" b="1">
                <a:solidFill>
                  <a:srgbClr val="E42B00"/>
                </a:solidFill>
                <a:effectLst>
                  <a:outerShdw blurRad="38100" dist="38100" dir="2700000" algn="tl">
                    <a:srgbClr val="C0C0C0"/>
                  </a:outerShdw>
                </a:effectLst>
                <a:latin typeface="Comic Sans MS" pitchFamily="66" charset="0"/>
                <a:ea typeface="+mn-ea"/>
                <a:sym typeface="Wingdings" pitchFamily="2" charset="2"/>
              </a:rPr>
              <a:t>SOUTH</a:t>
            </a:r>
            <a:r>
              <a:rPr lang="en-US" sz="2800" b="1">
                <a:effectLst>
                  <a:outerShdw blurRad="38100" dist="38100" dir="2700000" algn="tl">
                    <a:srgbClr val="C0C0C0"/>
                  </a:outerShdw>
                </a:effectLst>
                <a:latin typeface="Comic Sans MS" pitchFamily="66" charset="0"/>
                <a:ea typeface="+mn-ea"/>
                <a:sym typeface="Wingdings" pitchFamily="2" charset="2"/>
              </a:rPr>
              <a:t>  ??</a:t>
            </a:r>
            <a:endParaRPr lang="en-US" sz="2800" b="1">
              <a:effectLst>
                <a:outerShdw blurRad="38100" dist="38100" dir="2700000" algn="tl">
                  <a:srgbClr val="C0C0C0"/>
                </a:outerShdw>
              </a:effectLst>
              <a:latin typeface="Comic Sans MS" pitchFamily="66" charset="0"/>
              <a:ea typeface="+mn-ea"/>
            </a:endParaRPr>
          </a:p>
        </p:txBody>
      </p:sp>
    </p:spTree>
    <p:extLst>
      <p:ext uri="{BB962C8B-B14F-4D97-AF65-F5344CB8AC3E}">
        <p14:creationId xmlns:p14="http://schemas.microsoft.com/office/powerpoint/2010/main" val="29673897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bwMode="auto">
          <a:xfrm>
            <a:off x="685800" y="1905000"/>
            <a:ext cx="8458200"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40161" dir="1106097" algn="ctr" rotWithShape="0">
                    <a:schemeClr val="tx1">
                      <a:alpha val="74998"/>
                    </a:schemeClr>
                  </a:outerShdw>
                </a:effectLst>
              </a14:hiddenEffects>
            </a:ext>
          </a:extLst>
        </p:spPr>
        <p:txBody>
          <a:bodyPr vert="horz" wrap="square" lIns="91440" tIns="45720" rIns="91440" bIns="45720" numCol="1" anchor="t" anchorCtr="0" compatLnSpc="1">
            <a:prstTxWarp prst="textNoShape">
              <a:avLst/>
            </a:prstTxWarp>
            <a:normAutofit fontScale="77500" lnSpcReduction="20000"/>
          </a:bodyPr>
          <a:lstStyle/>
          <a:p>
            <a:pPr algn="ctr" eaLnBrk="1" hangingPunct="1"/>
            <a:r>
              <a:rPr lang="en-US" sz="3600">
                <a:solidFill>
                  <a:srgbClr val="000000"/>
                </a:solidFill>
                <a:latin typeface="Arial Narrow" charset="0"/>
              </a:rPr>
              <a:t>Population shift from the east to the West</a:t>
            </a:r>
          </a:p>
          <a:p>
            <a:pPr algn="ctr" eaLnBrk="1" hangingPunct="1"/>
            <a:r>
              <a:rPr lang="en-US" sz="3600">
                <a:latin typeface="Arial Narrow" charset="0"/>
              </a:rPr>
              <a:t>Acquisition of Native Americans</a:t>
            </a:r>
            <a:r>
              <a:rPr lang="ja-JP" altLang="en-US" sz="3600">
                <a:latin typeface="Arial Narrow" charset="0"/>
              </a:rPr>
              <a:t>’</a:t>
            </a:r>
            <a:r>
              <a:rPr lang="en-US" sz="3600">
                <a:latin typeface="Arial Narrow" charset="0"/>
              </a:rPr>
              <a:t> lands</a:t>
            </a:r>
          </a:p>
          <a:p>
            <a:pPr algn="ctr" eaLnBrk="1" hangingPunct="1"/>
            <a:r>
              <a:rPr lang="en-US" sz="3600">
                <a:latin typeface="Arial Narrow" charset="0"/>
              </a:rPr>
              <a:t>Land easy to obtain </a:t>
            </a:r>
          </a:p>
          <a:p>
            <a:pPr algn="ctr" eaLnBrk="1" hangingPunct="1"/>
            <a:r>
              <a:rPr lang="en-US" sz="3600">
                <a:latin typeface="Arial Narrow" charset="0"/>
              </a:rPr>
              <a:t>Economic pressures </a:t>
            </a:r>
          </a:p>
          <a:p>
            <a:pPr algn="ctr" eaLnBrk="1" hangingPunct="1"/>
            <a:r>
              <a:rPr lang="en-US" sz="3600">
                <a:latin typeface="Arial Narrow" charset="0"/>
              </a:rPr>
              <a:t>Improved transportation </a:t>
            </a:r>
          </a:p>
          <a:p>
            <a:pPr algn="ctr" eaLnBrk="1" hangingPunct="1"/>
            <a:r>
              <a:rPr lang="en-US" sz="3600">
                <a:latin typeface="Arial Narrow" charset="0"/>
              </a:rPr>
              <a:t>Immigration</a:t>
            </a:r>
          </a:p>
        </p:txBody>
      </p:sp>
      <p:sp>
        <p:nvSpPr>
          <p:cNvPr id="19459" name="WordArt 3"/>
          <p:cNvSpPr>
            <a:spLocks noChangeArrowheads="1" noChangeShapeType="1" noTextEdit="1"/>
          </p:cNvSpPr>
          <p:nvPr/>
        </p:nvSpPr>
        <p:spPr bwMode="auto">
          <a:xfrm>
            <a:off x="1066800" y="47625"/>
            <a:ext cx="7467600" cy="1476375"/>
          </a:xfrm>
          <a:prstGeom prst="rect">
            <a:avLst/>
          </a:prstGeom>
        </p:spPr>
        <p:txBody>
          <a:bodyPr wrap="none" fromWordArt="1">
            <a:prstTxWarp prst="textCanUp">
              <a:avLst>
                <a:gd name="adj" fmla="val 85713"/>
              </a:avLst>
            </a:prstTxWarp>
          </a:bodyPr>
          <a:lstStyle/>
          <a:p>
            <a:pPr algn="ctr"/>
            <a:r>
              <a:rPr lang="en-US" sz="3600" kern="10">
                <a:ln w="9525">
                  <a:solidFill>
                    <a:srgbClr val="000000"/>
                  </a:solidFill>
                  <a:round/>
                  <a:headEnd/>
                  <a:tailEnd/>
                </a:ln>
                <a:gradFill rotWithShape="1">
                  <a:gsLst>
                    <a:gs pos="0">
                      <a:srgbClr val="FFE701"/>
                    </a:gs>
                    <a:gs pos="100000">
                      <a:srgbClr val="FE3E02"/>
                    </a:gs>
                  </a:gsLst>
                  <a:lin ang="5400000" scaled="1"/>
                </a:gradFill>
                <a:effectLst>
                  <a:outerShdw blurRad="63500" dist="38099" dir="2700000" algn="ctr" rotWithShape="0">
                    <a:schemeClr val="tx1">
                      <a:alpha val="74998"/>
                    </a:schemeClr>
                  </a:outerShdw>
                </a:effectLst>
                <a:latin typeface="Impact"/>
                <a:ea typeface="Impact"/>
                <a:cs typeface="Impact"/>
              </a:rPr>
              <a:t>Reasons for </a:t>
            </a:r>
          </a:p>
          <a:p>
            <a:pPr algn="ctr"/>
            <a:r>
              <a:rPr lang="en-US" sz="3600" kern="10">
                <a:ln w="9525">
                  <a:solidFill>
                    <a:srgbClr val="000000"/>
                  </a:solidFill>
                  <a:round/>
                  <a:headEnd/>
                  <a:tailEnd/>
                </a:ln>
                <a:gradFill rotWithShape="1">
                  <a:gsLst>
                    <a:gs pos="0">
                      <a:srgbClr val="FFE701"/>
                    </a:gs>
                    <a:gs pos="100000">
                      <a:srgbClr val="FE3E02"/>
                    </a:gs>
                  </a:gsLst>
                  <a:lin ang="5400000" scaled="1"/>
                </a:gradFill>
                <a:effectLst>
                  <a:outerShdw blurRad="63500" dist="38099" dir="2700000" algn="ctr" rotWithShape="0">
                    <a:schemeClr val="tx1">
                      <a:alpha val="74998"/>
                    </a:schemeClr>
                  </a:outerShdw>
                </a:effectLst>
                <a:latin typeface="Impact"/>
                <a:ea typeface="Impact"/>
                <a:cs typeface="Impact"/>
              </a:rPr>
              <a:t>Westward Movement </a:t>
            </a:r>
          </a:p>
        </p:txBody>
      </p:sp>
    </p:spTree>
    <p:extLst>
      <p:ext uri="{BB962C8B-B14F-4D97-AF65-F5344CB8AC3E}">
        <p14:creationId xmlns:p14="http://schemas.microsoft.com/office/powerpoint/2010/main" val="2827246572"/>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box(in)">
                                      <p:cBhvr>
                                        <p:cTn id="7" dur="500"/>
                                        <p:tgtEl>
                                          <p:spTgt spid="399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9938">
                                            <p:txEl>
                                              <p:pRg st="1" end="1"/>
                                            </p:txEl>
                                          </p:spTgt>
                                        </p:tgtEl>
                                        <p:attrNameLst>
                                          <p:attrName>style.visibility</p:attrName>
                                        </p:attrNameLst>
                                      </p:cBhvr>
                                      <p:to>
                                        <p:strVal val="visible"/>
                                      </p:to>
                                    </p:set>
                                    <p:animEffect transition="in" filter="box(in)">
                                      <p:cBhvr>
                                        <p:cTn id="12" dur="500"/>
                                        <p:tgtEl>
                                          <p:spTgt spid="399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9938">
                                            <p:txEl>
                                              <p:pRg st="2" end="2"/>
                                            </p:txEl>
                                          </p:spTgt>
                                        </p:tgtEl>
                                        <p:attrNameLst>
                                          <p:attrName>style.visibility</p:attrName>
                                        </p:attrNameLst>
                                      </p:cBhvr>
                                      <p:to>
                                        <p:strVal val="visible"/>
                                      </p:to>
                                    </p:set>
                                    <p:animEffect transition="in" filter="box(in)">
                                      <p:cBhvr>
                                        <p:cTn id="17" dur="500"/>
                                        <p:tgtEl>
                                          <p:spTgt spid="3993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9938">
                                            <p:txEl>
                                              <p:pRg st="3" end="3"/>
                                            </p:txEl>
                                          </p:spTgt>
                                        </p:tgtEl>
                                        <p:attrNameLst>
                                          <p:attrName>style.visibility</p:attrName>
                                        </p:attrNameLst>
                                      </p:cBhvr>
                                      <p:to>
                                        <p:strVal val="visible"/>
                                      </p:to>
                                    </p:set>
                                    <p:animEffect transition="in" filter="box(in)">
                                      <p:cBhvr>
                                        <p:cTn id="22" dur="500"/>
                                        <p:tgtEl>
                                          <p:spTgt spid="3993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9938">
                                            <p:txEl>
                                              <p:pRg st="4" end="4"/>
                                            </p:txEl>
                                          </p:spTgt>
                                        </p:tgtEl>
                                        <p:attrNameLst>
                                          <p:attrName>style.visibility</p:attrName>
                                        </p:attrNameLst>
                                      </p:cBhvr>
                                      <p:to>
                                        <p:strVal val="visible"/>
                                      </p:to>
                                    </p:set>
                                    <p:animEffect transition="in" filter="box(in)">
                                      <p:cBhvr>
                                        <p:cTn id="27" dur="500"/>
                                        <p:tgtEl>
                                          <p:spTgt spid="3993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9938">
                                            <p:txEl>
                                              <p:pRg st="5" end="5"/>
                                            </p:txEl>
                                          </p:spTgt>
                                        </p:tgtEl>
                                        <p:attrNameLst>
                                          <p:attrName>style.visibility</p:attrName>
                                        </p:attrNameLst>
                                      </p:cBhvr>
                                      <p:to>
                                        <p:strVal val="visible"/>
                                      </p:to>
                                    </p:set>
                                    <p:animEffect transition="in" filter="box(in)">
                                      <p:cBhvr>
                                        <p:cTn id="32" dur="500"/>
                                        <p:tgtEl>
                                          <p:spTgt spid="399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1503570"/>
            <a:ext cx="83058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40161" dir="1106097" algn="ctr" rotWithShape="0">
                    <a:schemeClr val="tx1">
                      <a:alpha val="74998"/>
                    </a:schemeClr>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sz="4800" dirty="0">
                <a:latin typeface="Arial" charset="0"/>
              </a:rPr>
              <a:t>New Questions and Issues </a:t>
            </a:r>
          </a:p>
        </p:txBody>
      </p:sp>
      <p:sp>
        <p:nvSpPr>
          <p:cNvPr id="40963" name="Rectangle 3"/>
          <p:cNvSpPr>
            <a:spLocks noGrp="1" noChangeArrowheads="1"/>
          </p:cNvSpPr>
          <p:nvPr>
            <p:ph type="body" idx="1"/>
          </p:nvPr>
        </p:nvSpPr>
        <p:spPr bwMode="auto">
          <a:xfrm>
            <a:off x="685800" y="2627980"/>
            <a:ext cx="8305800"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40161" dir="1106097" algn="ctr" rotWithShape="0">
                    <a:schemeClr val="tx1">
                      <a:alpha val="74998"/>
                    </a:schemeClr>
                  </a:outerShdw>
                </a:effectLst>
              </a14:hiddenEffects>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US" dirty="0">
                <a:latin typeface="Arial" charset="0"/>
              </a:rPr>
              <a:t>Greatest importance to western states were</a:t>
            </a:r>
            <a:r>
              <a:rPr lang="en-US" dirty="0" smtClean="0">
                <a:latin typeface="Arial" charset="0"/>
              </a:rPr>
              <a:t>:</a:t>
            </a:r>
            <a:endParaRPr lang="en-US" dirty="0" smtClean="0">
              <a:latin typeface="Arial" charset="0"/>
              <a:sym typeface="Symbol" charset="0"/>
            </a:endParaRPr>
          </a:p>
          <a:p>
            <a:pPr lvl="1">
              <a:lnSpc>
                <a:spcPct val="90000"/>
              </a:lnSpc>
            </a:pPr>
            <a:r>
              <a:rPr lang="ja-JP" altLang="en-US" dirty="0" smtClean="0">
                <a:latin typeface="Arial" charset="0"/>
              </a:rPr>
              <a:t>“</a:t>
            </a:r>
            <a:r>
              <a:rPr lang="en-US" dirty="0">
                <a:latin typeface="Arial" charset="0"/>
              </a:rPr>
              <a:t>Cheap money</a:t>
            </a:r>
            <a:r>
              <a:rPr lang="ja-JP" altLang="en-US" dirty="0">
                <a:latin typeface="Arial" charset="0"/>
              </a:rPr>
              <a:t>”</a:t>
            </a:r>
            <a:r>
              <a:rPr lang="en-US" dirty="0">
                <a:latin typeface="Arial" charset="0"/>
              </a:rPr>
              <a:t> (easy credit) from state banks rather than from the Bank of the United States</a:t>
            </a:r>
            <a:endParaRPr lang="en-US" dirty="0">
              <a:latin typeface="Arial" charset="0"/>
              <a:sym typeface="Symbol" charset="0"/>
            </a:endParaRPr>
          </a:p>
          <a:p>
            <a:pPr lvl="1" eaLnBrk="1" hangingPunct="1">
              <a:lnSpc>
                <a:spcPct val="90000"/>
              </a:lnSpc>
            </a:pPr>
            <a:r>
              <a:rPr lang="en-US" dirty="0">
                <a:latin typeface="Arial" charset="0"/>
              </a:rPr>
              <a:t>Land made available at low prices by the government</a:t>
            </a:r>
          </a:p>
          <a:p>
            <a:pPr lvl="1" eaLnBrk="1" hangingPunct="1">
              <a:lnSpc>
                <a:spcPct val="90000"/>
              </a:lnSpc>
            </a:pPr>
            <a:r>
              <a:rPr lang="en-US" dirty="0">
                <a:latin typeface="Arial" charset="0"/>
              </a:rPr>
              <a:t>Improved transportation</a:t>
            </a:r>
            <a:endParaRPr lang="en-US" dirty="0">
              <a:latin typeface="Arial" charset="0"/>
              <a:sym typeface="Symbol" charset="0"/>
            </a:endParaRPr>
          </a:p>
          <a:p>
            <a:pPr eaLnBrk="1" hangingPunct="1">
              <a:lnSpc>
                <a:spcPct val="90000"/>
              </a:lnSpc>
            </a:pPr>
            <a:r>
              <a:rPr lang="en-US" dirty="0">
                <a:latin typeface="Arial" charset="0"/>
              </a:rPr>
              <a:t>Westerners could not agree whether to permit slavery or exclude it</a:t>
            </a:r>
          </a:p>
        </p:txBody>
      </p:sp>
      <p:sp>
        <p:nvSpPr>
          <p:cNvPr id="20484" name="WordArt 4"/>
          <p:cNvSpPr>
            <a:spLocks noChangeArrowheads="1" noChangeShapeType="1" noTextEdit="1"/>
          </p:cNvSpPr>
          <p:nvPr/>
        </p:nvSpPr>
        <p:spPr bwMode="auto">
          <a:xfrm>
            <a:off x="1143000" y="193675"/>
            <a:ext cx="7391400" cy="796925"/>
          </a:xfrm>
          <a:prstGeom prst="rect">
            <a:avLst/>
          </a:prstGeom>
        </p:spPr>
        <p:txBody>
          <a:bodyPr wrap="none" fromWordArt="1">
            <a:prstTxWarp prst="textCanUp">
              <a:avLst>
                <a:gd name="adj" fmla="val 85713"/>
              </a:avLst>
            </a:prstTxWarp>
          </a:bodyPr>
          <a:lstStyle/>
          <a:p>
            <a:pPr algn="ctr"/>
            <a:r>
              <a:rPr lang="en-US" sz="2800" b="1" kern="10" spc="560">
                <a:ln w="19050">
                  <a:solidFill>
                    <a:schemeClr val="tx1"/>
                  </a:solidFill>
                  <a:round/>
                  <a:headEnd/>
                  <a:tailEnd/>
                </a:ln>
                <a:gradFill rotWithShape="1">
                  <a:gsLst>
                    <a:gs pos="0">
                      <a:srgbClr val="FFF200"/>
                    </a:gs>
                    <a:gs pos="45000">
                      <a:srgbClr val="FF7A00"/>
                    </a:gs>
                    <a:gs pos="70000">
                      <a:srgbClr val="FF0300"/>
                    </a:gs>
                    <a:gs pos="100000">
                      <a:srgbClr val="4D0808"/>
                    </a:gs>
                  </a:gsLst>
                  <a:lin ang="5400000" scaled="1"/>
                </a:gradFill>
                <a:effectLst>
                  <a:outerShdw blurRad="63500" dist="38100" dir="10800000" algn="ctr" rotWithShape="0">
                    <a:schemeClr val="tx1">
                      <a:alpha val="74998"/>
                    </a:schemeClr>
                  </a:outerShdw>
                </a:effectLst>
                <a:latin typeface="Impact"/>
                <a:ea typeface="Impact"/>
                <a:cs typeface="Impact"/>
              </a:rPr>
              <a:t>ERA OF GOOD FEELINGS</a:t>
            </a:r>
          </a:p>
        </p:txBody>
      </p:sp>
    </p:spTree>
    <p:extLst>
      <p:ext uri="{BB962C8B-B14F-4D97-AF65-F5344CB8AC3E}">
        <p14:creationId xmlns:p14="http://schemas.microsoft.com/office/powerpoint/2010/main" val="2283368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ox(in)">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box(in)">
                                      <p:cBhvr>
                                        <p:cTn id="12" dur="500"/>
                                        <p:tgtEl>
                                          <p:spTgt spid="40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box(in)">
                                      <p:cBhvr>
                                        <p:cTn id="17" dur="500"/>
                                        <p:tgtEl>
                                          <p:spTgt spid="409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box(in)">
                                      <p:cBhvr>
                                        <p:cTn id="22" dur="500"/>
                                        <p:tgtEl>
                                          <p:spTgt spid="409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Effect transition="in" filter="box(in)">
                                      <p:cBhvr>
                                        <p:cTn id="27" dur="500"/>
                                        <p:tgtEl>
                                          <p:spTgt spid="40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5"/>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533400" y="288925"/>
            <a:ext cx="8153400" cy="701675"/>
          </a:xfrm>
          <a:prstGeom prst="rect">
            <a:avLst/>
          </a:prstGeom>
          <a:noFill/>
          <a:ln>
            <a:noFill/>
          </a:ln>
          <a:effectLst>
            <a:outerShdw dist="35921" dir="2700000" algn="ctr" rotWithShape="0">
              <a:srgbClr val="006F9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4000" b="1">
                <a:solidFill>
                  <a:srgbClr val="BE2400"/>
                </a:solidFill>
                <a:effectLst>
                  <a:outerShdw blurRad="38100" dist="38100" dir="2700000" algn="tl">
                    <a:srgbClr val="DDDDDD"/>
                  </a:outerShdw>
                </a:effectLst>
                <a:latin typeface="Monitor" charset="0"/>
              </a:rPr>
              <a:t>The Panic of 1819</a:t>
            </a:r>
          </a:p>
        </p:txBody>
      </p:sp>
      <p:pic>
        <p:nvPicPr>
          <p:cNvPr id="21507" name="Picture 3"/>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1828800" y="1524000"/>
            <a:ext cx="5487988" cy="4489450"/>
          </a:xfrm>
          <a:prstGeom prst="rect">
            <a:avLst/>
          </a:prstGeom>
          <a:noFill/>
          <a:ln w="9525">
            <a:solidFill>
              <a:srgbClr val="006F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126822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Jefferson and Madison</a:t>
            </a:r>
            <a:endParaRPr lang="en-US" dirty="0"/>
          </a:p>
        </p:txBody>
      </p:sp>
      <p:sp>
        <p:nvSpPr>
          <p:cNvPr id="3" name="Content Placeholder 2"/>
          <p:cNvSpPr>
            <a:spLocks noGrp="1"/>
          </p:cNvSpPr>
          <p:nvPr>
            <p:ph idx="1"/>
          </p:nvPr>
        </p:nvSpPr>
        <p:spPr/>
        <p:txBody>
          <a:bodyPr>
            <a:normAutofit lnSpcReduction="10000"/>
          </a:bodyPr>
          <a:lstStyle/>
          <a:p>
            <a:r>
              <a:rPr lang="en-US" dirty="0" smtClean="0"/>
              <a:t>Foreign Issues</a:t>
            </a:r>
          </a:p>
          <a:p>
            <a:pPr lvl="1"/>
            <a:r>
              <a:rPr lang="en-US" dirty="0" smtClean="0"/>
              <a:t>France and England attacks on US ships</a:t>
            </a:r>
          </a:p>
          <a:p>
            <a:pPr lvl="1"/>
            <a:r>
              <a:rPr lang="en-US" dirty="0" smtClean="0"/>
              <a:t>Embargo Act</a:t>
            </a:r>
          </a:p>
          <a:p>
            <a:pPr lvl="2"/>
            <a:r>
              <a:rPr lang="en-US" dirty="0" smtClean="0"/>
              <a:t>Cut off trade with BOTH nations</a:t>
            </a:r>
          </a:p>
          <a:p>
            <a:pPr lvl="2"/>
            <a:r>
              <a:rPr lang="en-US" dirty="0" smtClean="0"/>
              <a:t>Impact: Economic Ruin</a:t>
            </a:r>
          </a:p>
          <a:p>
            <a:pPr lvl="2"/>
            <a:r>
              <a:rPr lang="en-US" dirty="0" smtClean="0"/>
              <a:t>Regional Views vs. National Views?</a:t>
            </a:r>
          </a:p>
          <a:p>
            <a:pPr lvl="1"/>
            <a:r>
              <a:rPr lang="en-US" dirty="0" smtClean="0"/>
              <a:t>Non-Intercourse Act</a:t>
            </a:r>
          </a:p>
          <a:p>
            <a:pPr lvl="2"/>
            <a:r>
              <a:rPr lang="en-US" dirty="0" smtClean="0"/>
              <a:t>Trade with ONE of the nations and NOT the other</a:t>
            </a:r>
          </a:p>
          <a:p>
            <a:pPr lvl="2"/>
            <a:r>
              <a:rPr lang="en-US" dirty="0" smtClean="0"/>
              <a:t>Impact: War of 1812</a:t>
            </a:r>
            <a:endParaRPr lang="en-US" dirty="0"/>
          </a:p>
        </p:txBody>
      </p:sp>
    </p:spTree>
    <p:extLst>
      <p:ext uri="{BB962C8B-B14F-4D97-AF65-F5344CB8AC3E}">
        <p14:creationId xmlns:p14="http://schemas.microsoft.com/office/powerpoint/2010/main" val="22128140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990600" y="1066800"/>
            <a:ext cx="7772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40161" dir="1106097" algn="ctr" rotWithShape="0">
                    <a:schemeClr val="tx1">
                      <a:alpha val="74998"/>
                    </a:schemeClr>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sz="4800" u="sng">
                <a:latin typeface="Arial" charset="0"/>
              </a:rPr>
              <a:t>The Panic of 1819 </a:t>
            </a:r>
          </a:p>
        </p:txBody>
      </p:sp>
      <p:sp>
        <p:nvSpPr>
          <p:cNvPr id="41987" name="Rectangle 3"/>
          <p:cNvSpPr>
            <a:spLocks noGrp="1" noChangeArrowheads="1"/>
          </p:cNvSpPr>
          <p:nvPr>
            <p:ph type="body" idx="1"/>
          </p:nvPr>
        </p:nvSpPr>
        <p:spPr bwMode="auto">
          <a:xfrm>
            <a:off x="685800" y="2133600"/>
            <a:ext cx="84582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40161" dir="1106097" algn="ctr" rotWithShape="0">
                    <a:schemeClr val="tx1">
                      <a:alpha val="74998"/>
                    </a:schemeClr>
                  </a:outerShdw>
                </a:effectLst>
              </a14:hiddenEffects>
            </a:ext>
          </a:extLst>
        </p:spPr>
        <p:txBody>
          <a:bodyPr vert="horz" wrap="square" lIns="91440" tIns="45720" rIns="91440" bIns="45720" numCol="1" anchor="t" anchorCtr="0" compatLnSpc="1">
            <a:prstTxWarp prst="textNoShape">
              <a:avLst/>
            </a:prstTxWarp>
          </a:bodyPr>
          <a:lstStyle/>
          <a:p>
            <a:pPr eaLnBrk="1" hangingPunct="1">
              <a:lnSpc>
                <a:spcPct val="85000"/>
              </a:lnSpc>
            </a:pPr>
            <a:r>
              <a:rPr lang="en-US">
                <a:latin typeface="Arial" charset="0"/>
              </a:rPr>
              <a:t>Largely the fault of the Second Bank of the United States</a:t>
            </a:r>
            <a:r>
              <a:rPr lang="ja-JP" altLang="en-US">
                <a:latin typeface="Arial" charset="0"/>
              </a:rPr>
              <a:t>’</a:t>
            </a:r>
            <a:r>
              <a:rPr lang="en-US">
                <a:latin typeface="Arial" charset="0"/>
              </a:rPr>
              <a:t> tightening of credit in an effort to control inflation</a:t>
            </a:r>
            <a:endParaRPr lang="en-US">
              <a:latin typeface="Arial" charset="0"/>
              <a:sym typeface="Symbol" charset="0"/>
            </a:endParaRPr>
          </a:p>
          <a:p>
            <a:pPr lvl="1" eaLnBrk="1" hangingPunct="1">
              <a:lnSpc>
                <a:spcPct val="85000"/>
              </a:lnSpc>
            </a:pPr>
            <a:r>
              <a:rPr lang="en-US">
                <a:latin typeface="Arial" charset="0"/>
              </a:rPr>
              <a:t>Many state banks closed</a:t>
            </a:r>
            <a:endParaRPr lang="en-US">
              <a:latin typeface="Arial" charset="0"/>
              <a:sym typeface="Symbol" charset="0"/>
            </a:endParaRPr>
          </a:p>
          <a:p>
            <a:pPr lvl="1" eaLnBrk="1" hangingPunct="1">
              <a:lnSpc>
                <a:spcPct val="85000"/>
              </a:lnSpc>
            </a:pPr>
            <a:r>
              <a:rPr lang="en-US">
                <a:latin typeface="Arial" charset="0"/>
              </a:rPr>
              <a:t>The value of money fell</a:t>
            </a:r>
            <a:endParaRPr lang="en-US">
              <a:latin typeface="Arial" charset="0"/>
              <a:sym typeface="Symbol" charset="0"/>
            </a:endParaRPr>
          </a:p>
          <a:p>
            <a:pPr lvl="1" eaLnBrk="1" hangingPunct="1">
              <a:lnSpc>
                <a:spcPct val="85000"/>
              </a:lnSpc>
            </a:pPr>
            <a:r>
              <a:rPr lang="en-US">
                <a:latin typeface="Arial" charset="0"/>
              </a:rPr>
              <a:t>There were large increases in unemployment, bankruptcies, and imprisonment for debt</a:t>
            </a:r>
            <a:endParaRPr lang="en-US">
              <a:latin typeface="Arial" charset="0"/>
              <a:sym typeface="Symbol" charset="0"/>
            </a:endParaRPr>
          </a:p>
          <a:p>
            <a:pPr eaLnBrk="1" hangingPunct="1">
              <a:lnSpc>
                <a:spcPct val="85000"/>
              </a:lnSpc>
            </a:pPr>
            <a:r>
              <a:rPr lang="en-US">
                <a:latin typeface="Arial" charset="0"/>
              </a:rPr>
              <a:t>Depression was most severe in the West</a:t>
            </a:r>
          </a:p>
          <a:p>
            <a:pPr eaLnBrk="1" hangingPunct="1">
              <a:lnSpc>
                <a:spcPct val="85000"/>
              </a:lnSpc>
            </a:pPr>
            <a:r>
              <a:rPr lang="en-US">
                <a:latin typeface="Arial" charset="0"/>
              </a:rPr>
              <a:t>The economic crisis changed many Western voters</a:t>
            </a:r>
            <a:r>
              <a:rPr lang="ja-JP" altLang="en-US">
                <a:latin typeface="Arial" charset="0"/>
              </a:rPr>
              <a:t>’</a:t>
            </a:r>
            <a:r>
              <a:rPr lang="en-US">
                <a:latin typeface="Arial" charset="0"/>
              </a:rPr>
              <a:t> political outlook </a:t>
            </a:r>
          </a:p>
        </p:txBody>
      </p:sp>
      <p:sp>
        <p:nvSpPr>
          <p:cNvPr id="22532" name="WordArt 4"/>
          <p:cNvSpPr>
            <a:spLocks noChangeArrowheads="1" noChangeShapeType="1" noTextEdit="1"/>
          </p:cNvSpPr>
          <p:nvPr/>
        </p:nvSpPr>
        <p:spPr bwMode="auto">
          <a:xfrm>
            <a:off x="1143000" y="193675"/>
            <a:ext cx="7391400" cy="796925"/>
          </a:xfrm>
          <a:prstGeom prst="rect">
            <a:avLst/>
          </a:prstGeom>
        </p:spPr>
        <p:txBody>
          <a:bodyPr wrap="none" fromWordArt="1">
            <a:prstTxWarp prst="textCanUp">
              <a:avLst>
                <a:gd name="adj" fmla="val 85713"/>
              </a:avLst>
            </a:prstTxWarp>
          </a:bodyPr>
          <a:lstStyle/>
          <a:p>
            <a:pPr algn="ctr"/>
            <a:r>
              <a:rPr lang="en-US" sz="2800" b="1" kern="10" spc="560">
                <a:ln w="19050">
                  <a:solidFill>
                    <a:schemeClr val="tx1"/>
                  </a:solidFill>
                  <a:round/>
                  <a:headEnd/>
                  <a:tailEnd/>
                </a:ln>
                <a:gradFill rotWithShape="1">
                  <a:gsLst>
                    <a:gs pos="0">
                      <a:srgbClr val="FFF200"/>
                    </a:gs>
                    <a:gs pos="45000">
                      <a:srgbClr val="FF7A00"/>
                    </a:gs>
                    <a:gs pos="70000">
                      <a:srgbClr val="FF0300"/>
                    </a:gs>
                    <a:gs pos="100000">
                      <a:srgbClr val="4D0808"/>
                    </a:gs>
                  </a:gsLst>
                  <a:lin ang="5400000" scaled="1"/>
                </a:gradFill>
                <a:effectLst>
                  <a:outerShdw blurRad="63500" dist="38100" dir="10800000" algn="ctr" rotWithShape="0">
                    <a:schemeClr val="tx1">
                      <a:alpha val="74998"/>
                    </a:schemeClr>
                  </a:outerShdw>
                </a:effectLst>
                <a:latin typeface="Impact"/>
                <a:ea typeface="Impact"/>
                <a:cs typeface="Impact"/>
              </a:rPr>
              <a:t>ERA OF GOOD FEELINGS</a:t>
            </a:r>
          </a:p>
        </p:txBody>
      </p:sp>
      <p:sp>
        <p:nvSpPr>
          <p:cNvPr id="22533" name="AutoShape 5">
            <a:hlinkClick r:id="rId2" action="ppaction://hlinksldjump"/>
          </p:cNvPr>
          <p:cNvSpPr>
            <a:spLocks noChangeArrowheads="1"/>
          </p:cNvSpPr>
          <p:nvPr/>
        </p:nvSpPr>
        <p:spPr bwMode="auto">
          <a:xfrm>
            <a:off x="8610600" y="6477000"/>
            <a:ext cx="304800" cy="304800"/>
          </a:xfrm>
          <a:prstGeom prst="irregularSeal1">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02990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box(in)">
                                      <p:cBhvr>
                                        <p:cTn id="7" dur="5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box(in)">
                                      <p:cBhvr>
                                        <p:cTn id="12" dur="500"/>
                                        <p:tgtEl>
                                          <p:spTgt spid="41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box(in)">
                                      <p:cBhvr>
                                        <p:cTn id="17" dur="500"/>
                                        <p:tgtEl>
                                          <p:spTgt spid="419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box(in)">
                                      <p:cBhvr>
                                        <p:cTn id="22" dur="500"/>
                                        <p:tgtEl>
                                          <p:spTgt spid="419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1987">
                                            <p:txEl>
                                              <p:pRg st="4" end="4"/>
                                            </p:txEl>
                                          </p:spTgt>
                                        </p:tgtEl>
                                        <p:attrNameLst>
                                          <p:attrName>style.visibility</p:attrName>
                                        </p:attrNameLst>
                                      </p:cBhvr>
                                      <p:to>
                                        <p:strVal val="visible"/>
                                      </p:to>
                                    </p:set>
                                    <p:animEffect transition="in" filter="box(in)">
                                      <p:cBhvr>
                                        <p:cTn id="27" dur="500"/>
                                        <p:tgtEl>
                                          <p:spTgt spid="419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1987">
                                            <p:txEl>
                                              <p:pRg st="5" end="5"/>
                                            </p:txEl>
                                          </p:spTgt>
                                        </p:tgtEl>
                                        <p:attrNameLst>
                                          <p:attrName>style.visibility</p:attrName>
                                        </p:attrNameLst>
                                      </p:cBhvr>
                                      <p:to>
                                        <p:strVal val="visible"/>
                                      </p:to>
                                    </p:set>
                                    <p:animEffect transition="in" filter="box(in)">
                                      <p:cBhvr>
                                        <p:cTn id="32" dur="500"/>
                                        <p:tgtEl>
                                          <p:spTgt spid="41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5"/>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bwMode="auto">
          <a:xfrm>
            <a:off x="2590800" y="762000"/>
            <a:ext cx="6629400" cy="3581400"/>
          </a:xfrm>
          <a:solidFill>
            <a:srgbClr val="FFFFFF"/>
          </a:solidFill>
          <a:ln>
            <a:solidFill>
              <a:srgbClr val="000000"/>
            </a:solidFill>
            <a:miter lim="800000"/>
            <a:headEnd/>
            <a:tailEnd/>
          </a:ln>
          <a:effectLst>
            <a:outerShdw blurRad="63500" dist="38099" dir="2700000" algn="ctr" rotWithShape="0">
              <a:schemeClr val="tx1">
                <a:alpha val="74998"/>
              </a:schemeClr>
            </a:outerShdw>
          </a:effectLst>
        </p:spPr>
        <p:txBody>
          <a:bodyPr vert="horz" wrap="square" lIns="91440" tIns="45720" rIns="91440" bIns="45720" numCol="1" anchor="t" anchorCtr="0" compatLnSpc="1">
            <a:prstTxWarp prst="textNoShape">
              <a:avLst/>
            </a:prstTxWarp>
          </a:bodyPr>
          <a:lstStyle/>
          <a:p>
            <a:pPr eaLnBrk="1" hangingPunct="1">
              <a:lnSpc>
                <a:spcPct val="80000"/>
              </a:lnSpc>
              <a:spcBef>
                <a:spcPct val="50000"/>
              </a:spcBef>
            </a:pPr>
            <a:r>
              <a:rPr lang="en-US" b="1">
                <a:solidFill>
                  <a:schemeClr val="accent2"/>
                </a:solidFill>
                <a:latin typeface="Arial" charset="0"/>
              </a:rPr>
              <a:t>Florida Becomes Part of US</a:t>
            </a:r>
          </a:p>
          <a:p>
            <a:pPr lvl="1" eaLnBrk="1" hangingPunct="1">
              <a:lnSpc>
                <a:spcPct val="80000"/>
              </a:lnSpc>
              <a:spcBef>
                <a:spcPct val="50000"/>
              </a:spcBef>
            </a:pPr>
            <a:r>
              <a:rPr lang="en-US">
                <a:solidFill>
                  <a:schemeClr val="accent2"/>
                </a:solidFill>
                <a:latin typeface="Arial" charset="0"/>
              </a:rPr>
              <a:t>After War of 1812, Spain had difficulty governing Florida</a:t>
            </a:r>
          </a:p>
          <a:p>
            <a:pPr lvl="1" eaLnBrk="1" hangingPunct="1">
              <a:lnSpc>
                <a:spcPct val="80000"/>
              </a:lnSpc>
              <a:spcBef>
                <a:spcPct val="50000"/>
              </a:spcBef>
            </a:pPr>
            <a:r>
              <a:rPr lang="en-US">
                <a:solidFill>
                  <a:schemeClr val="accent2"/>
                </a:solidFill>
                <a:latin typeface="Arial" charset="0"/>
              </a:rPr>
              <a:t>Seminole Indians, runaway slaves, and white outlaws conducted raids into U.S. territory and retreated to safety across the Florida border</a:t>
            </a:r>
          </a:p>
        </p:txBody>
      </p:sp>
      <p:pic>
        <p:nvPicPr>
          <p:cNvPr id="23555" name="Picture 3" descr="AndrewJacksononSamPatch18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50" y="609600"/>
            <a:ext cx="2317750" cy="3352800"/>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8132" name="Text Box 4"/>
          <p:cNvSpPr txBox="1">
            <a:spLocks noChangeArrowheads="1"/>
          </p:cNvSpPr>
          <p:nvPr/>
        </p:nvSpPr>
        <p:spPr bwMode="auto">
          <a:xfrm>
            <a:off x="0" y="4343400"/>
            <a:ext cx="9144000" cy="28956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spcBef>
                <a:spcPct val="40000"/>
              </a:spcBef>
              <a:buFontTx/>
              <a:buChar char="•"/>
            </a:pPr>
            <a:r>
              <a:rPr lang="en-US" sz="2800">
                <a:solidFill>
                  <a:schemeClr val="accent2"/>
                </a:solidFill>
                <a:latin typeface="Tahoma" charset="0"/>
                <a:cs typeface="Tahoma" charset="0"/>
              </a:rPr>
              <a:t>President Monroe commissioned General Andrew Jackson to stop the raiders </a:t>
            </a:r>
          </a:p>
          <a:p>
            <a:pPr lvl="1" eaLnBrk="1" hangingPunct="1">
              <a:lnSpc>
                <a:spcPct val="80000"/>
              </a:lnSpc>
              <a:spcBef>
                <a:spcPct val="40000"/>
              </a:spcBef>
              <a:buFont typeface="Arial" charset="0"/>
              <a:buChar char="–"/>
            </a:pPr>
            <a:r>
              <a:rPr lang="en-US" sz="2800">
                <a:solidFill>
                  <a:schemeClr val="accent2"/>
                </a:solidFill>
                <a:latin typeface="Tahoma" charset="0"/>
                <a:cs typeface="Tahoma" charset="0"/>
              </a:rPr>
              <a:t>Jackson led a force into Florida, destroyed Seminole villages, and hanged 2 Seminole chiefs</a:t>
            </a:r>
            <a:endParaRPr lang="en-US" sz="2800">
              <a:solidFill>
                <a:schemeClr val="accent2"/>
              </a:solidFill>
              <a:latin typeface="Tahoma" charset="0"/>
              <a:cs typeface="Tahoma" charset="0"/>
              <a:sym typeface="Symbol" charset="0"/>
            </a:endParaRPr>
          </a:p>
          <a:p>
            <a:pPr lvl="1" eaLnBrk="1" hangingPunct="1">
              <a:lnSpc>
                <a:spcPct val="80000"/>
              </a:lnSpc>
              <a:spcBef>
                <a:spcPct val="40000"/>
              </a:spcBef>
              <a:buFontTx/>
              <a:buChar char="–"/>
            </a:pPr>
            <a:r>
              <a:rPr lang="en-US" sz="2800">
                <a:solidFill>
                  <a:schemeClr val="accent2"/>
                </a:solidFill>
                <a:latin typeface="Tahoma" charset="0"/>
                <a:cs typeface="Tahoma" charset="0"/>
              </a:rPr>
              <a:t>Jackson captured Pensacola and drove out the Spanish governor</a:t>
            </a:r>
          </a:p>
          <a:p>
            <a:pPr eaLnBrk="1" hangingPunct="1">
              <a:spcBef>
                <a:spcPct val="50000"/>
              </a:spcBef>
            </a:pPr>
            <a:endParaRPr lang="en-US">
              <a:solidFill>
                <a:schemeClr val="accent2"/>
              </a:solidFill>
              <a:latin typeface="Tahoma" charset="0"/>
              <a:cs typeface="Tahoma" charset="0"/>
            </a:endParaRPr>
          </a:p>
        </p:txBody>
      </p:sp>
      <p:sp>
        <p:nvSpPr>
          <p:cNvPr id="23557" name="WordArt 5"/>
          <p:cNvSpPr>
            <a:spLocks noChangeArrowheads="1" noChangeShapeType="1" noTextEdit="1"/>
          </p:cNvSpPr>
          <p:nvPr/>
        </p:nvSpPr>
        <p:spPr bwMode="auto">
          <a:xfrm>
            <a:off x="2819400" y="200025"/>
            <a:ext cx="6096000" cy="638175"/>
          </a:xfrm>
          <a:prstGeom prst="rect">
            <a:avLst/>
          </a:prstGeom>
        </p:spPr>
        <p:txBody>
          <a:bodyPr wrap="none" fromWordArt="1">
            <a:prstTxWarp prst="textCanUp">
              <a:avLst>
                <a:gd name="adj" fmla="val 85713"/>
              </a:avLst>
            </a:prstTxWarp>
          </a:bodyPr>
          <a:lstStyle/>
          <a:p>
            <a:pPr algn="ctr"/>
            <a:r>
              <a:rPr lang="en-US" sz="3600" kern="10">
                <a:ln w="9525">
                  <a:solidFill>
                    <a:srgbClr val="000000"/>
                  </a:solidFill>
                  <a:round/>
                  <a:headEnd/>
                  <a:tailEnd/>
                </a:ln>
                <a:gradFill rotWithShape="1">
                  <a:gsLst>
                    <a:gs pos="0">
                      <a:srgbClr val="FFE701"/>
                    </a:gs>
                    <a:gs pos="100000">
                      <a:srgbClr val="FE3E02"/>
                    </a:gs>
                  </a:gsLst>
                  <a:lin ang="5400000" scaled="1"/>
                </a:gradFill>
                <a:effectLst>
                  <a:outerShdw blurRad="63500" dist="38099" dir="2700000" algn="ctr" rotWithShape="0">
                    <a:schemeClr val="bg1">
                      <a:alpha val="74998"/>
                    </a:schemeClr>
                  </a:outerShdw>
                </a:effectLst>
                <a:latin typeface="Impact"/>
                <a:ea typeface="Impact"/>
                <a:cs typeface="Impact"/>
              </a:rPr>
              <a:t>Westward Expansion</a:t>
            </a:r>
          </a:p>
        </p:txBody>
      </p:sp>
    </p:spTree>
    <p:extLst>
      <p:ext uri="{BB962C8B-B14F-4D97-AF65-F5344CB8AC3E}">
        <p14:creationId xmlns:p14="http://schemas.microsoft.com/office/powerpoint/2010/main" val="210297424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Effect transition="in" filter="box(in)">
                                      <p:cBhvr>
                                        <p:cTn id="7" dur="500"/>
                                        <p:tgtEl>
                                          <p:spTgt spid="481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8130">
                                            <p:txEl>
                                              <p:pRg st="1" end="1"/>
                                            </p:txEl>
                                          </p:spTgt>
                                        </p:tgtEl>
                                        <p:attrNameLst>
                                          <p:attrName>style.visibility</p:attrName>
                                        </p:attrNameLst>
                                      </p:cBhvr>
                                      <p:to>
                                        <p:strVal val="visible"/>
                                      </p:to>
                                    </p:set>
                                    <p:animEffect transition="in" filter="box(in)">
                                      <p:cBhvr>
                                        <p:cTn id="12" dur="500"/>
                                        <p:tgtEl>
                                          <p:spTgt spid="481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8130">
                                            <p:txEl>
                                              <p:pRg st="2" end="2"/>
                                            </p:txEl>
                                          </p:spTgt>
                                        </p:tgtEl>
                                        <p:attrNameLst>
                                          <p:attrName>style.visibility</p:attrName>
                                        </p:attrNameLst>
                                      </p:cBhvr>
                                      <p:to>
                                        <p:strVal val="visible"/>
                                      </p:to>
                                    </p:set>
                                    <p:animEffect transition="in" filter="box(in)">
                                      <p:cBhvr>
                                        <p:cTn id="17" dur="500"/>
                                        <p:tgtEl>
                                          <p:spTgt spid="4813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8132">
                                            <p:txEl>
                                              <p:pRg st="0" end="0"/>
                                            </p:txEl>
                                          </p:spTgt>
                                        </p:tgtEl>
                                        <p:attrNameLst>
                                          <p:attrName>style.visibility</p:attrName>
                                        </p:attrNameLst>
                                      </p:cBhvr>
                                      <p:to>
                                        <p:strVal val="visible"/>
                                      </p:to>
                                    </p:set>
                                    <p:animEffect transition="in" filter="box(in)">
                                      <p:cBhvr>
                                        <p:cTn id="22" dur="500"/>
                                        <p:tgtEl>
                                          <p:spTgt spid="48132">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8132">
                                            <p:txEl>
                                              <p:pRg st="1" end="1"/>
                                            </p:txEl>
                                          </p:spTgt>
                                        </p:tgtEl>
                                        <p:attrNameLst>
                                          <p:attrName>style.visibility</p:attrName>
                                        </p:attrNameLst>
                                      </p:cBhvr>
                                      <p:to>
                                        <p:strVal val="visible"/>
                                      </p:to>
                                    </p:set>
                                    <p:animEffect transition="in" filter="box(in)">
                                      <p:cBhvr>
                                        <p:cTn id="27" dur="500"/>
                                        <p:tgtEl>
                                          <p:spTgt spid="48132">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8132">
                                            <p:txEl>
                                              <p:pRg st="2" end="2"/>
                                            </p:txEl>
                                          </p:spTgt>
                                        </p:tgtEl>
                                        <p:attrNameLst>
                                          <p:attrName>style.visibility</p:attrName>
                                        </p:attrNameLst>
                                      </p:cBhvr>
                                      <p:to>
                                        <p:strVal val="visible"/>
                                      </p:to>
                                    </p:set>
                                    <p:animEffect transition="in" filter="box(in)">
                                      <p:cBhvr>
                                        <p:cTn id="32" dur="500"/>
                                        <p:tgtEl>
                                          <p:spTgt spid="481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bldLvl="5"/>
      <p:bldP spid="48132"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8" name="Picture 2" descr="12_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4414244"/>
      </p:ext>
    </p:extLst>
  </p:cSld>
  <p:clrMapOvr>
    <a:masterClrMapping/>
  </p:clrMapOvr>
  <p:transition spd="med">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bwMode="auto">
          <a:xfrm>
            <a:off x="0" y="1219199"/>
            <a:ext cx="9144000" cy="4676689"/>
          </a:xfrm>
          <a:solidFill>
            <a:srgbClr val="FFFFFF"/>
          </a:solidFill>
          <a:ln>
            <a:solidFill>
              <a:srgbClr val="000000"/>
            </a:solidFill>
            <a:miter lim="800000"/>
            <a:headEnd/>
            <a:tailEnd/>
          </a:ln>
          <a:effectLst>
            <a:outerShdw blurRad="63500" dist="38099" dir="2700000" algn="ctr" rotWithShape="0">
              <a:schemeClr val="tx1">
                <a:alpha val="74998"/>
              </a:schemeClr>
            </a:outerShdw>
          </a:effectLst>
        </p:spPr>
        <p:txBody>
          <a:bodyPr vert="horz" wrap="square" lIns="91440" tIns="45720" rIns="91440" bIns="45720" numCol="1" anchor="t" anchorCtr="0" compatLnSpc="1">
            <a:prstTxWarp prst="textNoShape">
              <a:avLst/>
            </a:prstTxWarp>
            <a:normAutofit fontScale="92500" lnSpcReduction="10000"/>
          </a:bodyPr>
          <a:lstStyle/>
          <a:p>
            <a:pPr eaLnBrk="1" hangingPunct="1">
              <a:lnSpc>
                <a:spcPct val="75000"/>
              </a:lnSpc>
              <a:spcBef>
                <a:spcPct val="50000"/>
              </a:spcBef>
            </a:pPr>
            <a:r>
              <a:rPr lang="en-US" sz="4000" b="1" dirty="0">
                <a:solidFill>
                  <a:schemeClr val="accent2"/>
                </a:solidFill>
                <a:latin typeface="Arial" charset="0"/>
              </a:rPr>
              <a:t>Adams-</a:t>
            </a:r>
            <a:r>
              <a:rPr lang="en-US" sz="4000" b="1" dirty="0" err="1">
                <a:solidFill>
                  <a:schemeClr val="accent2"/>
                </a:solidFill>
                <a:latin typeface="Arial" charset="0"/>
              </a:rPr>
              <a:t>Onis</a:t>
            </a:r>
            <a:r>
              <a:rPr lang="en-US" sz="4000" b="1" dirty="0">
                <a:solidFill>
                  <a:schemeClr val="accent2"/>
                </a:solidFill>
                <a:latin typeface="Arial" charset="0"/>
              </a:rPr>
              <a:t> Treaty (1818)</a:t>
            </a:r>
          </a:p>
          <a:p>
            <a:pPr lvl="1" eaLnBrk="1" hangingPunct="1">
              <a:lnSpc>
                <a:spcPct val="75000"/>
              </a:lnSpc>
              <a:spcBef>
                <a:spcPct val="50000"/>
              </a:spcBef>
            </a:pPr>
            <a:r>
              <a:rPr lang="en-US" sz="3600" dirty="0">
                <a:solidFill>
                  <a:schemeClr val="accent2"/>
                </a:solidFill>
                <a:latin typeface="Arial" charset="0"/>
              </a:rPr>
              <a:t>Spain turned over </a:t>
            </a:r>
          </a:p>
          <a:p>
            <a:pPr lvl="2" eaLnBrk="1" hangingPunct="1">
              <a:lnSpc>
                <a:spcPct val="75000"/>
              </a:lnSpc>
              <a:spcBef>
                <a:spcPct val="50000"/>
              </a:spcBef>
            </a:pPr>
            <a:r>
              <a:rPr lang="en-US" sz="3200" dirty="0">
                <a:solidFill>
                  <a:schemeClr val="accent2"/>
                </a:solidFill>
                <a:latin typeface="Arial" charset="0"/>
              </a:rPr>
              <a:t>western Florida along with all to the east </a:t>
            </a:r>
          </a:p>
          <a:p>
            <a:pPr lvl="2" eaLnBrk="1" hangingPunct="1">
              <a:lnSpc>
                <a:spcPct val="75000"/>
              </a:lnSpc>
              <a:spcBef>
                <a:spcPct val="50000"/>
              </a:spcBef>
            </a:pPr>
            <a:r>
              <a:rPr lang="en-US" sz="3200" dirty="0">
                <a:solidFill>
                  <a:schemeClr val="accent2"/>
                </a:solidFill>
                <a:latin typeface="Arial" charset="0"/>
              </a:rPr>
              <a:t>Claims in the Oregon Territory to the U.S.</a:t>
            </a:r>
          </a:p>
          <a:p>
            <a:pPr lvl="1" eaLnBrk="1" hangingPunct="1">
              <a:lnSpc>
                <a:spcPct val="75000"/>
              </a:lnSpc>
              <a:spcBef>
                <a:spcPct val="50000"/>
              </a:spcBef>
            </a:pPr>
            <a:r>
              <a:rPr lang="en-US" sz="3600" dirty="0">
                <a:solidFill>
                  <a:schemeClr val="accent2"/>
                </a:solidFill>
                <a:latin typeface="Arial" charset="0"/>
                <a:sym typeface="Symbol" charset="0"/>
              </a:rPr>
              <a:t>US agreed</a:t>
            </a:r>
          </a:p>
          <a:p>
            <a:pPr lvl="2" eaLnBrk="1" hangingPunct="1">
              <a:lnSpc>
                <a:spcPct val="75000"/>
              </a:lnSpc>
              <a:spcBef>
                <a:spcPct val="50000"/>
              </a:spcBef>
            </a:pPr>
            <a:r>
              <a:rPr lang="en-US" sz="3200" dirty="0">
                <a:solidFill>
                  <a:schemeClr val="accent2"/>
                </a:solidFill>
                <a:latin typeface="Arial" charset="0"/>
              </a:rPr>
              <a:t>to pay $5 million to Spain </a:t>
            </a:r>
          </a:p>
          <a:p>
            <a:pPr lvl="2" eaLnBrk="1" hangingPunct="1">
              <a:lnSpc>
                <a:spcPct val="75000"/>
              </a:lnSpc>
              <a:spcBef>
                <a:spcPct val="50000"/>
              </a:spcBef>
            </a:pPr>
            <a:r>
              <a:rPr lang="en-US" sz="3200" dirty="0">
                <a:solidFill>
                  <a:schemeClr val="accent2"/>
                </a:solidFill>
                <a:latin typeface="Arial" charset="0"/>
              </a:rPr>
              <a:t>to give up any territorial claims to Texas</a:t>
            </a:r>
          </a:p>
        </p:txBody>
      </p:sp>
      <p:sp>
        <p:nvSpPr>
          <p:cNvPr id="25603" name="WordArt 3"/>
          <p:cNvSpPr>
            <a:spLocks noChangeArrowheads="1" noChangeShapeType="1" noTextEdit="1"/>
          </p:cNvSpPr>
          <p:nvPr/>
        </p:nvSpPr>
        <p:spPr bwMode="auto">
          <a:xfrm>
            <a:off x="762000" y="200025"/>
            <a:ext cx="7620000" cy="714375"/>
          </a:xfrm>
          <a:prstGeom prst="rect">
            <a:avLst/>
          </a:prstGeom>
        </p:spPr>
        <p:txBody>
          <a:bodyPr wrap="none" fromWordArt="1">
            <a:prstTxWarp prst="textCanUp">
              <a:avLst>
                <a:gd name="adj" fmla="val 85713"/>
              </a:avLst>
            </a:prstTxWarp>
          </a:bodyPr>
          <a:lstStyle/>
          <a:p>
            <a:pPr algn="ctr"/>
            <a:r>
              <a:rPr lang="en-US" sz="3600" kern="10">
                <a:ln w="9525">
                  <a:solidFill>
                    <a:srgbClr val="000000"/>
                  </a:solidFill>
                  <a:round/>
                  <a:headEnd/>
                  <a:tailEnd/>
                </a:ln>
                <a:gradFill rotWithShape="1">
                  <a:gsLst>
                    <a:gs pos="0">
                      <a:srgbClr val="FFE701"/>
                    </a:gs>
                    <a:gs pos="100000">
                      <a:srgbClr val="FE3E02"/>
                    </a:gs>
                  </a:gsLst>
                  <a:lin ang="5400000" scaled="1"/>
                </a:gradFill>
                <a:effectLst>
                  <a:outerShdw blurRad="63500" dist="38099" dir="2700000" algn="ctr" rotWithShape="0">
                    <a:schemeClr val="bg1">
                      <a:alpha val="74998"/>
                    </a:schemeClr>
                  </a:outerShdw>
                </a:effectLst>
                <a:latin typeface="Impact"/>
                <a:ea typeface="Impact"/>
                <a:cs typeface="Impact"/>
              </a:rPr>
              <a:t>Westward Expansion</a:t>
            </a:r>
          </a:p>
        </p:txBody>
      </p:sp>
    </p:spTree>
    <p:extLst>
      <p:ext uri="{BB962C8B-B14F-4D97-AF65-F5344CB8AC3E}">
        <p14:creationId xmlns:p14="http://schemas.microsoft.com/office/powerpoint/2010/main" val="335801161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anim calcmode="lin" valueType="num">
                                      <p:cBhvr additive="base">
                                        <p:cTn id="7" dur="500" fill="hold"/>
                                        <p:tgtEl>
                                          <p:spTgt spid="501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178">
                                            <p:txEl>
                                              <p:pRg st="1" end="1"/>
                                            </p:txEl>
                                          </p:spTgt>
                                        </p:tgtEl>
                                        <p:attrNameLst>
                                          <p:attrName>style.visibility</p:attrName>
                                        </p:attrNameLst>
                                      </p:cBhvr>
                                      <p:to>
                                        <p:strVal val="visible"/>
                                      </p:to>
                                    </p:set>
                                    <p:anim calcmode="lin" valueType="num">
                                      <p:cBhvr additive="base">
                                        <p:cTn id="13" dur="500" fill="hold"/>
                                        <p:tgtEl>
                                          <p:spTgt spid="501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178">
                                            <p:txEl>
                                              <p:pRg st="2" end="2"/>
                                            </p:txEl>
                                          </p:spTgt>
                                        </p:tgtEl>
                                        <p:attrNameLst>
                                          <p:attrName>style.visibility</p:attrName>
                                        </p:attrNameLst>
                                      </p:cBhvr>
                                      <p:to>
                                        <p:strVal val="visible"/>
                                      </p:to>
                                    </p:set>
                                    <p:anim calcmode="lin" valueType="num">
                                      <p:cBhvr additive="base">
                                        <p:cTn id="19" dur="500" fill="hold"/>
                                        <p:tgtEl>
                                          <p:spTgt spid="5017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1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0178">
                                            <p:txEl>
                                              <p:pRg st="3" end="3"/>
                                            </p:txEl>
                                          </p:spTgt>
                                        </p:tgtEl>
                                        <p:attrNameLst>
                                          <p:attrName>style.visibility</p:attrName>
                                        </p:attrNameLst>
                                      </p:cBhvr>
                                      <p:to>
                                        <p:strVal val="visible"/>
                                      </p:to>
                                    </p:set>
                                    <p:anim calcmode="lin" valueType="num">
                                      <p:cBhvr additive="base">
                                        <p:cTn id="25" dur="500" fill="hold"/>
                                        <p:tgtEl>
                                          <p:spTgt spid="5017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17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0178">
                                            <p:txEl>
                                              <p:pRg st="4" end="4"/>
                                            </p:txEl>
                                          </p:spTgt>
                                        </p:tgtEl>
                                        <p:attrNameLst>
                                          <p:attrName>style.visibility</p:attrName>
                                        </p:attrNameLst>
                                      </p:cBhvr>
                                      <p:to>
                                        <p:strVal val="visible"/>
                                      </p:to>
                                    </p:set>
                                    <p:anim calcmode="lin" valueType="num">
                                      <p:cBhvr additive="base">
                                        <p:cTn id="31" dur="500" fill="hold"/>
                                        <p:tgtEl>
                                          <p:spTgt spid="5017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017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0178">
                                            <p:txEl>
                                              <p:pRg st="5" end="5"/>
                                            </p:txEl>
                                          </p:spTgt>
                                        </p:tgtEl>
                                        <p:attrNameLst>
                                          <p:attrName>style.visibility</p:attrName>
                                        </p:attrNameLst>
                                      </p:cBhvr>
                                      <p:to>
                                        <p:strVal val="visible"/>
                                      </p:to>
                                    </p:set>
                                    <p:anim calcmode="lin" valueType="num">
                                      <p:cBhvr additive="base">
                                        <p:cTn id="37" dur="500" fill="hold"/>
                                        <p:tgtEl>
                                          <p:spTgt spid="5017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017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0178">
                                            <p:txEl>
                                              <p:pRg st="6" end="6"/>
                                            </p:txEl>
                                          </p:spTgt>
                                        </p:tgtEl>
                                        <p:attrNameLst>
                                          <p:attrName>style.visibility</p:attrName>
                                        </p:attrNameLst>
                                      </p:cBhvr>
                                      <p:to>
                                        <p:strVal val="visible"/>
                                      </p:to>
                                    </p:set>
                                    <p:anim calcmode="lin" valueType="num">
                                      <p:cBhvr additive="base">
                                        <p:cTn id="43" dur="500" fill="hold"/>
                                        <p:tgtEl>
                                          <p:spTgt spid="5017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017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bldLvl="5"/>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33400" y="76200"/>
            <a:ext cx="8153400" cy="11890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4000" b="1">
                <a:solidFill>
                  <a:srgbClr val="BE2400"/>
                </a:solidFill>
                <a:latin typeface="Monitor" charset="0"/>
              </a:rPr>
              <a:t>The Compromise of 1820:</a:t>
            </a:r>
            <a:br>
              <a:rPr lang="en-US" sz="4000" b="1">
                <a:solidFill>
                  <a:srgbClr val="BE2400"/>
                </a:solidFill>
                <a:latin typeface="Monitor" charset="0"/>
              </a:rPr>
            </a:br>
            <a:r>
              <a:rPr lang="en-US" sz="3200" b="1" i="1">
                <a:solidFill>
                  <a:srgbClr val="006F96"/>
                </a:solidFill>
                <a:effectLst>
                  <a:outerShdw blurRad="38100" dist="38100" dir="2700000" algn="tl">
                    <a:srgbClr val="DDDDDD"/>
                  </a:outerShdw>
                </a:effectLst>
                <a:latin typeface="Monitor" charset="0"/>
              </a:rPr>
              <a:t>A Firebell in the Night!</a:t>
            </a:r>
          </a:p>
        </p:txBody>
      </p:sp>
      <p:pic>
        <p:nvPicPr>
          <p:cNvPr id="26627" name="Picture 3" descr="12_04"/>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r="1064"/>
          <a:stretch>
            <a:fillRect/>
          </a:stretch>
        </p:blipFill>
        <p:spPr bwMode="auto">
          <a:xfrm>
            <a:off x="1143000" y="1295400"/>
            <a:ext cx="7086600" cy="5360988"/>
          </a:xfrm>
          <a:prstGeom prst="rect">
            <a:avLst/>
          </a:prstGeom>
          <a:noFill/>
          <a:ln w="9525">
            <a:solidFill>
              <a:srgbClr val="006F9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2350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533400" y="288925"/>
            <a:ext cx="8153400" cy="701675"/>
          </a:xfrm>
          <a:prstGeom prst="rect">
            <a:avLst/>
          </a:prstGeom>
          <a:noFill/>
          <a:ln>
            <a:noFill/>
          </a:ln>
          <a:effectLst>
            <a:outerShdw dist="35921" dir="2700000" algn="ctr" rotWithShape="0">
              <a:srgbClr val="006F9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4000" b="1">
                <a:solidFill>
                  <a:srgbClr val="BE2400"/>
                </a:solidFill>
                <a:effectLst>
                  <a:outerShdw blurRad="38100" dist="38100" dir="2700000" algn="tl">
                    <a:srgbClr val="DDDDDD"/>
                  </a:outerShdw>
                </a:effectLst>
                <a:latin typeface="Monitor" charset="0"/>
              </a:rPr>
              <a:t>The Tallmadge Amendment</a:t>
            </a:r>
          </a:p>
        </p:txBody>
      </p:sp>
      <p:sp>
        <p:nvSpPr>
          <p:cNvPr id="27651" name="Text Box 3"/>
          <p:cNvSpPr txBox="1">
            <a:spLocks noChangeArrowheads="1"/>
          </p:cNvSpPr>
          <p:nvPr/>
        </p:nvSpPr>
        <p:spPr bwMode="auto">
          <a:xfrm>
            <a:off x="685800" y="1600200"/>
            <a:ext cx="8001000" cy="43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buClr>
                <a:srgbClr val="006F96"/>
              </a:buClr>
              <a:buFont typeface="Transport MT" charset="0"/>
              <a:buChar char="p"/>
            </a:pPr>
            <a:r>
              <a:rPr lang="en-US" sz="2800" b="1">
                <a:solidFill>
                  <a:schemeClr val="bg1"/>
                </a:solidFill>
                <a:latin typeface="Comic Sans MS" charset="0"/>
              </a:rPr>
              <a:t> </a:t>
            </a:r>
            <a:r>
              <a:rPr lang="en-US" sz="2800" b="1">
                <a:latin typeface="Comic Sans MS" charset="0"/>
              </a:rPr>
              <a:t>All slaves born in Missouri after the</a:t>
            </a:r>
            <a:br>
              <a:rPr lang="en-US" sz="2800" b="1">
                <a:latin typeface="Comic Sans MS" charset="0"/>
              </a:rPr>
            </a:br>
            <a:r>
              <a:rPr lang="en-US" sz="2800" b="1">
                <a:latin typeface="Comic Sans MS" charset="0"/>
              </a:rPr>
              <a:t>   territory became a state would be freed</a:t>
            </a:r>
            <a:br>
              <a:rPr lang="en-US" sz="2800" b="1">
                <a:latin typeface="Comic Sans MS" charset="0"/>
              </a:rPr>
            </a:br>
            <a:r>
              <a:rPr lang="en-US" sz="2800" b="1">
                <a:latin typeface="Comic Sans MS" charset="0"/>
              </a:rPr>
              <a:t>   at the age of 25.</a:t>
            </a:r>
            <a:br>
              <a:rPr lang="en-US" sz="2800" b="1">
                <a:latin typeface="Comic Sans MS" charset="0"/>
              </a:rPr>
            </a:br>
            <a:endParaRPr lang="en-US" sz="2800" b="1">
              <a:latin typeface="Comic Sans MS" charset="0"/>
            </a:endParaRPr>
          </a:p>
          <a:p>
            <a:pPr eaLnBrk="1" hangingPunct="1">
              <a:spcBef>
                <a:spcPct val="50000"/>
              </a:spcBef>
              <a:buClr>
                <a:srgbClr val="006F96"/>
              </a:buClr>
              <a:buFont typeface="Transport MT" charset="0"/>
              <a:buChar char="p"/>
            </a:pPr>
            <a:r>
              <a:rPr lang="en-US" sz="2800" b="1">
                <a:latin typeface="Comic Sans MS" charset="0"/>
              </a:rPr>
              <a:t> Passed by the House, not in the Senate.</a:t>
            </a:r>
            <a:br>
              <a:rPr lang="en-US" sz="2800" b="1">
                <a:latin typeface="Comic Sans MS" charset="0"/>
              </a:rPr>
            </a:br>
            <a:endParaRPr lang="en-US" sz="2800" b="1">
              <a:latin typeface="Comic Sans MS" charset="0"/>
            </a:endParaRPr>
          </a:p>
          <a:p>
            <a:pPr eaLnBrk="1" hangingPunct="1">
              <a:spcBef>
                <a:spcPct val="50000"/>
              </a:spcBef>
              <a:buClr>
                <a:srgbClr val="006F96"/>
              </a:buClr>
              <a:buFont typeface="Transport MT" charset="0"/>
              <a:buChar char="p"/>
            </a:pPr>
            <a:r>
              <a:rPr lang="en-US" sz="2800" b="1">
                <a:latin typeface="Comic Sans MS" charset="0"/>
              </a:rPr>
              <a:t> The North controlled the House, and the</a:t>
            </a:r>
            <a:br>
              <a:rPr lang="en-US" sz="2800" b="1">
                <a:latin typeface="Comic Sans MS" charset="0"/>
              </a:rPr>
            </a:br>
            <a:r>
              <a:rPr lang="en-US" sz="2800" b="1">
                <a:latin typeface="Comic Sans MS" charset="0"/>
              </a:rPr>
              <a:t>   South had enough power to block it in </a:t>
            </a:r>
            <a:br>
              <a:rPr lang="en-US" sz="2800" b="1">
                <a:latin typeface="Comic Sans MS" charset="0"/>
              </a:rPr>
            </a:br>
            <a:r>
              <a:rPr lang="en-US" sz="2800" b="1">
                <a:latin typeface="Comic Sans MS" charset="0"/>
              </a:rPr>
              <a:t>   the Senate.</a:t>
            </a:r>
          </a:p>
        </p:txBody>
      </p:sp>
    </p:spTree>
    <p:extLst>
      <p:ext uri="{BB962C8B-B14F-4D97-AF65-F5344CB8AC3E}">
        <p14:creationId xmlns:p14="http://schemas.microsoft.com/office/powerpoint/2010/main" val="19725603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533400" y="288925"/>
            <a:ext cx="8153400" cy="701675"/>
          </a:xfrm>
          <a:prstGeom prst="rect">
            <a:avLst/>
          </a:prstGeom>
          <a:noFill/>
          <a:ln>
            <a:noFill/>
          </a:ln>
          <a:effectLst>
            <a:outerShdw dist="35921" dir="2700000" algn="ctr" rotWithShape="0">
              <a:srgbClr val="006F9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4000" b="1">
                <a:solidFill>
                  <a:srgbClr val="BE2400"/>
                </a:solidFill>
                <a:effectLst>
                  <a:outerShdw blurRad="38100" dist="38100" dir="2700000" algn="tl">
                    <a:srgbClr val="DDDDDD"/>
                  </a:outerShdw>
                </a:effectLst>
                <a:latin typeface="Monitor" charset="0"/>
              </a:rPr>
              <a:t>The Monroe Doctrine, 1823</a:t>
            </a:r>
          </a:p>
        </p:txBody>
      </p:sp>
      <p:pic>
        <p:nvPicPr>
          <p:cNvPr id="28675" name="Picture 3" descr="monroe's doctrine"/>
          <p:cNvPicPr>
            <a:picLocks noChangeAspect="1" noChangeArrowheads="1"/>
          </p:cNvPicPr>
          <p:nvPr/>
        </p:nvPicPr>
        <p:blipFill>
          <a:blip r:embed="rId2">
            <a:lum bright="-18000" contrast="18000"/>
            <a:extLst>
              <a:ext uri="{28A0092B-C50C-407E-A947-70E740481C1C}">
                <a14:useLocalDpi xmlns:a14="http://schemas.microsoft.com/office/drawing/2010/main" val="0"/>
              </a:ext>
            </a:extLst>
          </a:blip>
          <a:srcRect l="1582" t="3177" r="1898" b="1523"/>
          <a:stretch>
            <a:fillRect/>
          </a:stretch>
        </p:blipFill>
        <p:spPr bwMode="auto">
          <a:xfrm>
            <a:off x="533400" y="1195388"/>
            <a:ext cx="3810000" cy="2767012"/>
          </a:xfrm>
          <a:prstGeom prst="rect">
            <a:avLst/>
          </a:prstGeom>
          <a:noFill/>
          <a:ln w="9525">
            <a:solidFill>
              <a:srgbClr val="006F96"/>
            </a:solidFill>
            <a:miter lim="800000"/>
            <a:headEnd/>
            <a:tailEnd/>
          </a:ln>
          <a:extLst>
            <a:ext uri="{909E8E84-426E-40DD-AFC4-6F175D3DCCD1}">
              <a14:hiddenFill xmlns:a14="http://schemas.microsoft.com/office/drawing/2010/main">
                <a:solidFill>
                  <a:srgbClr val="FFFFFF"/>
                </a:solidFill>
              </a14:hiddenFill>
            </a:ext>
          </a:extLst>
        </p:spPr>
      </p:pic>
      <p:sp>
        <p:nvSpPr>
          <p:cNvPr id="25604" name="Text Box 4"/>
          <p:cNvSpPr txBox="1">
            <a:spLocks noChangeArrowheads="1"/>
          </p:cNvSpPr>
          <p:nvPr/>
        </p:nvSpPr>
        <p:spPr bwMode="auto">
          <a:xfrm>
            <a:off x="5867400" y="5257800"/>
            <a:ext cx="2895600" cy="131127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buClr>
                <a:srgbClr val="FF0000"/>
              </a:buClr>
              <a:buFont typeface="Wingdings" charset="0"/>
              <a:buAutoNum type="arabicPeriod" startAt="3"/>
            </a:pPr>
            <a:r>
              <a:rPr lang="en-US" sz="2000" b="1">
                <a:latin typeface="Comic Sans MS" charset="0"/>
              </a:rPr>
              <a:t>What would the US do if the warning was not headed?</a:t>
            </a:r>
          </a:p>
        </p:txBody>
      </p:sp>
      <p:sp>
        <p:nvSpPr>
          <p:cNvPr id="28677" name="AutoShape 5"/>
          <p:cNvSpPr>
            <a:spLocks noChangeArrowheads="1"/>
          </p:cNvSpPr>
          <p:nvPr/>
        </p:nvSpPr>
        <p:spPr bwMode="auto">
          <a:xfrm>
            <a:off x="2971800" y="4572000"/>
            <a:ext cx="2286000" cy="1590675"/>
          </a:xfrm>
          <a:prstGeom prst="cloudCallout">
            <a:avLst>
              <a:gd name="adj1" fmla="val -32431"/>
              <a:gd name="adj2" fmla="val -500"/>
            </a:avLst>
          </a:prstGeom>
          <a:solidFill>
            <a:srgbClr val="FFFF99"/>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2400" b="1">
                <a:latin typeface="Comic Sans MS" charset="0"/>
              </a:rPr>
              <a:t>  Monroe </a:t>
            </a:r>
            <a:br>
              <a:rPr lang="en-US" sz="2400" b="1">
                <a:latin typeface="Comic Sans MS" charset="0"/>
              </a:rPr>
            </a:br>
            <a:r>
              <a:rPr lang="en-US" sz="2400" b="1">
                <a:latin typeface="Comic Sans MS" charset="0"/>
              </a:rPr>
              <a:t> Doctrine</a:t>
            </a:r>
            <a:endParaRPr lang="en-US" sz="2800" b="1">
              <a:latin typeface="Comic Sans MS" charset="0"/>
            </a:endParaRPr>
          </a:p>
        </p:txBody>
      </p:sp>
      <p:sp>
        <p:nvSpPr>
          <p:cNvPr id="25606" name="Text Box 6"/>
          <p:cNvSpPr txBox="1">
            <a:spLocks noChangeArrowheads="1"/>
          </p:cNvSpPr>
          <p:nvPr/>
        </p:nvSpPr>
        <p:spPr bwMode="auto">
          <a:xfrm>
            <a:off x="5486400" y="3733800"/>
            <a:ext cx="3352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buClr>
                <a:srgbClr val="FF0000"/>
              </a:buClr>
              <a:buFont typeface="Wingdings" charset="0"/>
              <a:buAutoNum type="arabicPeriod" startAt="2"/>
            </a:pPr>
            <a:r>
              <a:rPr lang="en-US" sz="2000" b="1">
                <a:latin typeface="Comic Sans MS" charset="0"/>
              </a:rPr>
              <a:t>What warning is given to the European countries?</a:t>
            </a:r>
          </a:p>
        </p:txBody>
      </p:sp>
      <p:sp>
        <p:nvSpPr>
          <p:cNvPr id="25607" name="Line 7"/>
          <p:cNvSpPr>
            <a:spLocks noChangeShapeType="1"/>
          </p:cNvSpPr>
          <p:nvPr/>
        </p:nvSpPr>
        <p:spPr bwMode="auto">
          <a:xfrm rot="10800000" flipV="1">
            <a:off x="5029200" y="4191000"/>
            <a:ext cx="838200" cy="542925"/>
          </a:xfrm>
          <a:prstGeom prst="line">
            <a:avLst/>
          </a:prstGeom>
          <a:noFill/>
          <a:ln w="38100">
            <a:solidFill>
              <a:srgbClr val="006F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08" name="Line 8"/>
          <p:cNvSpPr>
            <a:spLocks noChangeShapeType="1"/>
          </p:cNvSpPr>
          <p:nvPr/>
        </p:nvSpPr>
        <p:spPr bwMode="auto">
          <a:xfrm rot="10800000">
            <a:off x="5181600" y="5572125"/>
            <a:ext cx="1066800" cy="295275"/>
          </a:xfrm>
          <a:prstGeom prst="line">
            <a:avLst/>
          </a:prstGeom>
          <a:noFill/>
          <a:ln w="38100">
            <a:solidFill>
              <a:srgbClr val="006F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09" name="Line 9"/>
          <p:cNvSpPr>
            <a:spLocks noChangeShapeType="1"/>
          </p:cNvSpPr>
          <p:nvPr/>
        </p:nvSpPr>
        <p:spPr bwMode="auto">
          <a:xfrm rot="10800000" flipH="1" flipV="1">
            <a:off x="2362200" y="5029200"/>
            <a:ext cx="609600" cy="152400"/>
          </a:xfrm>
          <a:prstGeom prst="line">
            <a:avLst/>
          </a:prstGeom>
          <a:noFill/>
          <a:ln w="38100">
            <a:solidFill>
              <a:srgbClr val="006F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10" name="Text Box 10"/>
          <p:cNvSpPr txBox="1">
            <a:spLocks noChangeArrowheads="1"/>
          </p:cNvSpPr>
          <p:nvPr/>
        </p:nvSpPr>
        <p:spPr bwMode="auto">
          <a:xfrm>
            <a:off x="304800" y="4495800"/>
            <a:ext cx="2362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buClr>
                <a:srgbClr val="FF0000"/>
              </a:buClr>
              <a:buFont typeface="Wingdings" charset="0"/>
              <a:buAutoNum type="arabicPeriod"/>
            </a:pPr>
            <a:r>
              <a:rPr lang="en-US" sz="2000" b="1">
                <a:latin typeface="Comic Sans MS" charset="0"/>
              </a:rPr>
              <a:t>What foreign policy </a:t>
            </a:r>
            <a:br>
              <a:rPr lang="en-US" sz="2000" b="1">
                <a:latin typeface="Comic Sans MS" charset="0"/>
              </a:rPr>
            </a:br>
            <a:r>
              <a:rPr lang="en-US" sz="2000" b="1">
                <a:latin typeface="Comic Sans MS" charset="0"/>
              </a:rPr>
              <a:t>principles are established?</a:t>
            </a:r>
          </a:p>
        </p:txBody>
      </p:sp>
      <p:sp>
        <p:nvSpPr>
          <p:cNvPr id="28683" name="Rectangle 11"/>
          <p:cNvSpPr>
            <a:spLocks noChangeArrowheads="1"/>
          </p:cNvSpPr>
          <p:nvPr/>
        </p:nvSpPr>
        <p:spPr bwMode="auto">
          <a:xfrm>
            <a:off x="4572000" y="1657350"/>
            <a:ext cx="4221077"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50000"/>
              </a:spcBef>
              <a:buClr>
                <a:srgbClr val="006F96"/>
              </a:buClr>
            </a:pPr>
            <a:r>
              <a:rPr lang="en-US" sz="2400" b="1" dirty="0" smtClean="0">
                <a:latin typeface="Comic Sans MS" charset="0"/>
              </a:rPr>
              <a:t>	Referred </a:t>
            </a:r>
            <a:r>
              <a:rPr lang="en-US" sz="2400" b="1" dirty="0">
                <a:latin typeface="Comic Sans MS" charset="0"/>
              </a:rPr>
              <a:t>to as </a:t>
            </a:r>
            <a:br>
              <a:rPr lang="en-US" sz="2400" b="1" dirty="0">
                <a:latin typeface="Comic Sans MS" charset="0"/>
              </a:rPr>
            </a:br>
            <a:r>
              <a:rPr lang="en-US" sz="2400" b="1" dirty="0">
                <a:latin typeface="Comic Sans MS" charset="0"/>
              </a:rPr>
              <a:t>   </a:t>
            </a:r>
            <a:r>
              <a:rPr lang="en-US" sz="2400" b="1" dirty="0" smtClean="0">
                <a:latin typeface="Comic Sans MS" charset="0"/>
              </a:rPr>
              <a:t>America’s </a:t>
            </a:r>
            <a:r>
              <a:rPr lang="en-US" sz="2400" b="1" dirty="0">
                <a:latin typeface="Comic Sans MS" charset="0"/>
              </a:rPr>
              <a:t>Self-Defense</a:t>
            </a:r>
            <a:br>
              <a:rPr lang="en-US" sz="2400" b="1" dirty="0">
                <a:latin typeface="Comic Sans MS" charset="0"/>
              </a:rPr>
            </a:br>
            <a:r>
              <a:rPr lang="en-US" sz="2400" b="1" dirty="0">
                <a:latin typeface="Comic Sans MS" charset="0"/>
              </a:rPr>
              <a:t>   Doctrine.</a:t>
            </a:r>
          </a:p>
        </p:txBody>
      </p:sp>
    </p:spTree>
    <p:extLst>
      <p:ext uri="{BB962C8B-B14F-4D97-AF65-F5344CB8AC3E}">
        <p14:creationId xmlns:p14="http://schemas.microsoft.com/office/powerpoint/2010/main" val="3197618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10"/>
                                        </p:tgtEl>
                                        <p:attrNameLst>
                                          <p:attrName>style.visibility</p:attrName>
                                        </p:attrNameLst>
                                      </p:cBhvr>
                                      <p:to>
                                        <p:strVal val="visible"/>
                                      </p:to>
                                    </p:set>
                                    <p:animEffect transition="in" filter="fade">
                                      <p:cBhvr>
                                        <p:cTn id="7" dur="2000"/>
                                        <p:tgtEl>
                                          <p:spTgt spid="256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609"/>
                                        </p:tgtEl>
                                        <p:attrNameLst>
                                          <p:attrName>style.visibility</p:attrName>
                                        </p:attrNameLst>
                                      </p:cBhvr>
                                      <p:to>
                                        <p:strVal val="visible"/>
                                      </p:to>
                                    </p:set>
                                    <p:animEffect transition="in" filter="fade">
                                      <p:cBhvr>
                                        <p:cTn id="10" dur="2000"/>
                                        <p:tgtEl>
                                          <p:spTgt spid="2560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606"/>
                                        </p:tgtEl>
                                        <p:attrNameLst>
                                          <p:attrName>style.visibility</p:attrName>
                                        </p:attrNameLst>
                                      </p:cBhvr>
                                      <p:to>
                                        <p:strVal val="visible"/>
                                      </p:to>
                                    </p:set>
                                    <p:animEffect transition="in" filter="fade">
                                      <p:cBhvr>
                                        <p:cTn id="15" dur="2000"/>
                                        <p:tgtEl>
                                          <p:spTgt spid="2560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607"/>
                                        </p:tgtEl>
                                        <p:attrNameLst>
                                          <p:attrName>style.visibility</p:attrName>
                                        </p:attrNameLst>
                                      </p:cBhvr>
                                      <p:to>
                                        <p:strVal val="visible"/>
                                      </p:to>
                                    </p:set>
                                    <p:animEffect transition="in" filter="fade">
                                      <p:cBhvr>
                                        <p:cTn id="18" dur="2000"/>
                                        <p:tgtEl>
                                          <p:spTgt spid="2560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25604">
                                            <p:txEl>
                                              <p:pRg st="0" end="0"/>
                                            </p:txEl>
                                          </p:spTgt>
                                        </p:tgtEl>
                                        <p:attrNameLst>
                                          <p:attrName>style.visibility</p:attrName>
                                        </p:attrNameLst>
                                      </p:cBhvr>
                                      <p:to>
                                        <p:strVal val="visible"/>
                                      </p:to>
                                    </p:set>
                                    <p:animEffect transition="in" filter="wipe(down)">
                                      <p:cBhvr>
                                        <p:cTn id="23" dur="500"/>
                                        <p:tgtEl>
                                          <p:spTgt spid="25604">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608"/>
                                        </p:tgtEl>
                                        <p:attrNameLst>
                                          <p:attrName>style.visibility</p:attrName>
                                        </p:attrNameLst>
                                      </p:cBhvr>
                                      <p:to>
                                        <p:strVal val="visible"/>
                                      </p:to>
                                    </p:set>
                                    <p:animEffect transition="in" filter="fade">
                                      <p:cBhvr>
                                        <p:cTn id="26" dur="2000"/>
                                        <p:tgtEl>
                                          <p:spTgt spid="25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P spid="25607" grpId="0" animBg="1"/>
      <p:bldP spid="25608" grpId="0" animBg="1"/>
      <p:bldP spid="25609" grpId="0" animBg="1"/>
      <p:bldP spid="25610" grpId="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4038600" y="736600"/>
            <a:ext cx="5105400" cy="3344863"/>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mpd="tri">
                <a:solidFill>
                  <a:schemeClr val="tx1"/>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lnSpc>
                <a:spcPct val="80000"/>
              </a:lnSpc>
              <a:spcBef>
                <a:spcPct val="35000"/>
              </a:spcBef>
              <a:buFontTx/>
              <a:buChar char="•"/>
            </a:pPr>
            <a:r>
              <a:rPr lang="en-US" sz="2800">
                <a:solidFill>
                  <a:schemeClr val="accent2"/>
                </a:solidFill>
                <a:latin typeface="Tahoma" charset="0"/>
                <a:cs typeface="Tahoma" charset="0"/>
              </a:rPr>
              <a:t>In foreign affairs Monroe proclaimed the fundamental policy that bears his name, </a:t>
            </a:r>
            <a:r>
              <a:rPr lang="en-US" sz="2800" i="1" u="sng">
                <a:solidFill>
                  <a:schemeClr val="accent2"/>
                </a:solidFill>
                <a:latin typeface="Tahoma" charset="0"/>
                <a:cs typeface="Tahoma" charset="0"/>
              </a:rPr>
              <a:t>Monroe Doctrine</a:t>
            </a:r>
            <a:r>
              <a:rPr lang="en-US" sz="2800">
                <a:solidFill>
                  <a:schemeClr val="accent2"/>
                </a:solidFill>
                <a:latin typeface="Tahoma" charset="0"/>
                <a:cs typeface="Tahoma" charset="0"/>
              </a:rPr>
              <a:t>.</a:t>
            </a:r>
          </a:p>
          <a:p>
            <a:pPr algn="ctr">
              <a:lnSpc>
                <a:spcPct val="80000"/>
              </a:lnSpc>
              <a:spcBef>
                <a:spcPct val="35000"/>
              </a:spcBef>
              <a:buFontTx/>
              <a:buChar char="•"/>
            </a:pPr>
            <a:r>
              <a:rPr lang="en-US" sz="2800">
                <a:solidFill>
                  <a:schemeClr val="accent2"/>
                </a:solidFill>
                <a:latin typeface="Tahoma" charset="0"/>
                <a:cs typeface="Tahoma" charset="0"/>
              </a:rPr>
              <a:t>Monroe was responding to the threat that Europe might try to aid Spain in winning back her former Latin American colonies.</a:t>
            </a:r>
            <a:r>
              <a:rPr lang="en-US" sz="2800">
                <a:latin typeface="Tahoma" charset="0"/>
                <a:cs typeface="Tahoma" charset="0"/>
              </a:rPr>
              <a:t> </a:t>
            </a:r>
          </a:p>
        </p:txBody>
      </p:sp>
      <p:sp>
        <p:nvSpPr>
          <p:cNvPr id="29699" name="Rectangle 3"/>
          <p:cNvSpPr>
            <a:spLocks noChangeArrowheads="1"/>
          </p:cNvSpPr>
          <p:nvPr/>
        </p:nvSpPr>
        <p:spPr bwMode="auto">
          <a:xfrm>
            <a:off x="8077200" y="76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hangingPunct="0"/>
            <a:r>
              <a:rPr lang="en-US" sz="500">
                <a:solidFill>
                  <a:schemeClr val="bg1"/>
                </a:solidFill>
                <a:latin typeface="Times New Roman" charset="0"/>
              </a:rPr>
              <a:t>monroe doctrine</a:t>
            </a:r>
            <a:endParaRPr lang="en-US" sz="1400">
              <a:solidFill>
                <a:schemeClr val="bg1"/>
              </a:solidFill>
              <a:latin typeface="Times New Roman" charset="0"/>
            </a:endParaRPr>
          </a:p>
        </p:txBody>
      </p:sp>
      <p:sp>
        <p:nvSpPr>
          <p:cNvPr id="29700" name="WordArt 4"/>
          <p:cNvSpPr>
            <a:spLocks noChangeArrowheads="1" noChangeShapeType="1" noTextEdit="1"/>
          </p:cNvSpPr>
          <p:nvPr/>
        </p:nvSpPr>
        <p:spPr bwMode="auto">
          <a:xfrm>
            <a:off x="685800" y="152400"/>
            <a:ext cx="7848600" cy="533400"/>
          </a:xfrm>
          <a:prstGeom prst="rect">
            <a:avLst/>
          </a:prstGeom>
        </p:spPr>
        <p:txBody>
          <a:bodyPr wrap="none" fromWordArt="1">
            <a:prstTxWarp prst="textCanUp">
              <a:avLst>
                <a:gd name="adj" fmla="val 85713"/>
              </a:avLst>
            </a:prstTxWarp>
          </a:bodyPr>
          <a:lstStyle/>
          <a:p>
            <a:pPr algn="ctr"/>
            <a:r>
              <a:rPr lang="en-US" sz="3600" kern="10">
                <a:ln w="9525">
                  <a:solidFill>
                    <a:srgbClr val="000000"/>
                  </a:solidFill>
                  <a:round/>
                  <a:headEnd/>
                  <a:tailEnd/>
                </a:ln>
                <a:gradFill rotWithShape="1">
                  <a:gsLst>
                    <a:gs pos="0">
                      <a:srgbClr val="FFE701"/>
                    </a:gs>
                    <a:gs pos="100000">
                      <a:srgbClr val="FE3E02"/>
                    </a:gs>
                  </a:gsLst>
                  <a:lin ang="5400000" scaled="1"/>
                </a:gradFill>
                <a:effectLst>
                  <a:outerShdw blurRad="63500" dist="38099" dir="2700000" algn="ctr" rotWithShape="0">
                    <a:schemeClr val="bg1">
                      <a:alpha val="74998"/>
                    </a:schemeClr>
                  </a:outerShdw>
                </a:effectLst>
                <a:latin typeface="Impact"/>
                <a:ea typeface="Impact"/>
                <a:cs typeface="Impact"/>
              </a:rPr>
              <a:t>MONROE DOCTRINE</a:t>
            </a:r>
          </a:p>
        </p:txBody>
      </p:sp>
      <p:pic>
        <p:nvPicPr>
          <p:cNvPr id="29701" name="Picture 5" descr="monroe's doctrine"/>
          <p:cNvPicPr>
            <a:picLocks noChangeAspect="1" noChangeArrowheads="1"/>
          </p:cNvPicPr>
          <p:nvPr/>
        </p:nvPicPr>
        <p:blipFill>
          <a:blip r:embed="rId2">
            <a:lum bright="-18000" contrast="18000"/>
            <a:extLst>
              <a:ext uri="{28A0092B-C50C-407E-A947-70E740481C1C}">
                <a14:useLocalDpi xmlns:a14="http://schemas.microsoft.com/office/drawing/2010/main" val="0"/>
              </a:ext>
            </a:extLst>
          </a:blip>
          <a:srcRect l="1582" t="3177" r="1898" b="1523"/>
          <a:stretch>
            <a:fillRect/>
          </a:stretch>
        </p:blipFill>
        <p:spPr bwMode="auto">
          <a:xfrm>
            <a:off x="228600" y="914400"/>
            <a:ext cx="3810000" cy="3184525"/>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5062" name="Text Box 6"/>
          <p:cNvSpPr txBox="1">
            <a:spLocks noChangeArrowheads="1"/>
          </p:cNvSpPr>
          <p:nvPr/>
        </p:nvSpPr>
        <p:spPr bwMode="auto">
          <a:xfrm>
            <a:off x="0" y="4264025"/>
            <a:ext cx="9144000" cy="23114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mpd="tri">
                <a:solidFill>
                  <a:schemeClr val="tx1"/>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lnSpc>
                <a:spcPct val="80000"/>
              </a:lnSpc>
              <a:spcBef>
                <a:spcPct val="35000"/>
              </a:spcBef>
              <a:buFontTx/>
              <a:buChar char="•"/>
            </a:pPr>
            <a:r>
              <a:rPr lang="en-US" sz="2800">
                <a:solidFill>
                  <a:schemeClr val="accent2"/>
                </a:solidFill>
                <a:latin typeface="Tahoma" charset="0"/>
                <a:cs typeface="Tahoma" charset="0"/>
              </a:rPr>
              <a:t>Monroe and Secretary of State John Quincy Adams wanted to protect new </a:t>
            </a:r>
            <a:r>
              <a:rPr lang="ja-JP" altLang="en-US" sz="2800" u="sng">
                <a:solidFill>
                  <a:schemeClr val="accent2"/>
                </a:solidFill>
                <a:latin typeface="Tahoma" charset="0"/>
                <a:cs typeface="Tahoma" charset="0"/>
              </a:rPr>
              <a:t>“</a:t>
            </a:r>
            <a:r>
              <a:rPr lang="en-US" sz="2800" u="sng">
                <a:solidFill>
                  <a:schemeClr val="accent2"/>
                </a:solidFill>
                <a:latin typeface="Tahoma" charset="0"/>
                <a:cs typeface="Tahoma" charset="0"/>
              </a:rPr>
              <a:t>republics</a:t>
            </a:r>
            <a:r>
              <a:rPr lang="ja-JP" altLang="en-US" sz="2800" u="sng">
                <a:solidFill>
                  <a:schemeClr val="accent2"/>
                </a:solidFill>
                <a:latin typeface="Tahoma" charset="0"/>
                <a:cs typeface="Tahoma" charset="0"/>
              </a:rPr>
              <a:t>”</a:t>
            </a:r>
            <a:r>
              <a:rPr lang="en-US" sz="2800">
                <a:solidFill>
                  <a:schemeClr val="accent2"/>
                </a:solidFill>
                <a:latin typeface="Tahoma" charset="0"/>
                <a:cs typeface="Tahoma" charset="0"/>
              </a:rPr>
              <a:t> in the </a:t>
            </a:r>
            <a:r>
              <a:rPr lang="en-US" sz="2800" i="1" u="sng">
                <a:solidFill>
                  <a:schemeClr val="accent2"/>
                </a:solidFill>
                <a:latin typeface="Tahoma" charset="0"/>
                <a:cs typeface="Tahoma" charset="0"/>
              </a:rPr>
              <a:t>Western Hemisphere</a:t>
            </a:r>
            <a:r>
              <a:rPr lang="en-US" sz="2800">
                <a:solidFill>
                  <a:schemeClr val="accent2"/>
                </a:solidFill>
                <a:latin typeface="Tahoma" charset="0"/>
                <a:cs typeface="Tahoma" charset="0"/>
              </a:rPr>
              <a:t>.</a:t>
            </a:r>
          </a:p>
          <a:p>
            <a:pPr algn="ctr">
              <a:lnSpc>
                <a:spcPct val="80000"/>
              </a:lnSpc>
              <a:spcBef>
                <a:spcPct val="35000"/>
              </a:spcBef>
              <a:buFontTx/>
              <a:buChar char="•"/>
            </a:pPr>
            <a:r>
              <a:rPr lang="en-US" sz="2800">
                <a:solidFill>
                  <a:schemeClr val="accent2"/>
                </a:solidFill>
                <a:latin typeface="Tahoma" charset="0"/>
                <a:cs typeface="Tahoma" charset="0"/>
              </a:rPr>
              <a:t>Great Britain, with its powerful navy, also opposed re-conquest of Latin America and suggested that the United States join in proclaiming </a:t>
            </a:r>
            <a:r>
              <a:rPr lang="en-US" sz="2800" i="1" u="sng">
                <a:solidFill>
                  <a:schemeClr val="accent2"/>
                </a:solidFill>
                <a:latin typeface="Tahoma" charset="0"/>
                <a:cs typeface="Tahoma" charset="0"/>
              </a:rPr>
              <a:t>"hands off."</a:t>
            </a:r>
            <a:r>
              <a:rPr lang="en-US" sz="2800">
                <a:solidFill>
                  <a:schemeClr val="accent2"/>
                </a:solidFill>
                <a:latin typeface="Tahoma" charset="0"/>
                <a:cs typeface="Tahoma" charset="0"/>
              </a:rPr>
              <a:t> </a:t>
            </a:r>
          </a:p>
        </p:txBody>
      </p:sp>
    </p:spTree>
    <p:extLst>
      <p:ext uri="{BB962C8B-B14F-4D97-AF65-F5344CB8AC3E}">
        <p14:creationId xmlns:p14="http://schemas.microsoft.com/office/powerpoint/2010/main" val="3552338311"/>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Effect transition="in" filter="dissolve">
                                      <p:cBhvr>
                                        <p:cTn id="7" dur="500"/>
                                        <p:tgtEl>
                                          <p:spTgt spid="450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058">
                                            <p:txEl>
                                              <p:pRg st="1" end="1"/>
                                            </p:txEl>
                                          </p:spTgt>
                                        </p:tgtEl>
                                        <p:attrNameLst>
                                          <p:attrName>style.visibility</p:attrName>
                                        </p:attrNameLst>
                                      </p:cBhvr>
                                      <p:to>
                                        <p:strVal val="visible"/>
                                      </p:to>
                                    </p:set>
                                    <p:animEffect transition="in" filter="dissolve">
                                      <p:cBhvr>
                                        <p:cTn id="12" dur="500"/>
                                        <p:tgtEl>
                                          <p:spTgt spid="450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062">
                                            <p:txEl>
                                              <p:pRg st="0" end="0"/>
                                            </p:txEl>
                                          </p:spTgt>
                                        </p:tgtEl>
                                        <p:attrNameLst>
                                          <p:attrName>style.visibility</p:attrName>
                                        </p:attrNameLst>
                                      </p:cBhvr>
                                      <p:to>
                                        <p:strVal val="visible"/>
                                      </p:to>
                                    </p:set>
                                    <p:animEffect transition="in" filter="dissolve">
                                      <p:cBhvr>
                                        <p:cTn id="17" dur="500"/>
                                        <p:tgtEl>
                                          <p:spTgt spid="4506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5062">
                                            <p:txEl>
                                              <p:pRg st="1" end="1"/>
                                            </p:txEl>
                                          </p:spTgt>
                                        </p:tgtEl>
                                        <p:attrNameLst>
                                          <p:attrName>style.visibility</p:attrName>
                                        </p:attrNameLst>
                                      </p:cBhvr>
                                      <p:to>
                                        <p:strVal val="visible"/>
                                      </p:to>
                                    </p:set>
                                    <p:animEffect transition="in" filter="dissolve">
                                      <p:cBhvr>
                                        <p:cTn id="22" dur="500"/>
                                        <p:tgtEl>
                                          <p:spTgt spid="450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autoUpdateAnimBg="0"/>
      <p:bldP spid="45062"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4495800" y="576263"/>
            <a:ext cx="4572000" cy="36909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mpd="tri">
                <a:solidFill>
                  <a:schemeClr val="tx1"/>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lnSpc>
                <a:spcPct val="80000"/>
              </a:lnSpc>
              <a:spcBef>
                <a:spcPct val="35000"/>
              </a:spcBef>
              <a:buFontTx/>
              <a:buChar char="•"/>
            </a:pPr>
            <a:r>
              <a:rPr lang="en-US" sz="2800" b="1">
                <a:solidFill>
                  <a:schemeClr val="accent2"/>
                </a:solidFill>
                <a:latin typeface="Tahoma" charset="0"/>
                <a:cs typeface="Tahoma" charset="0"/>
              </a:rPr>
              <a:t>Adams advised, "It would be more candid ... to avow our principles explicitly to Russia and France, than to come in as a cock-boat in the wake of the British man-of-war."</a:t>
            </a:r>
            <a:r>
              <a:rPr lang="en-US" sz="2800">
                <a:latin typeface="Tahoma" charset="0"/>
                <a:cs typeface="Tahoma" charset="0"/>
              </a:rPr>
              <a:t> </a:t>
            </a:r>
          </a:p>
          <a:p>
            <a:pPr algn="ctr">
              <a:lnSpc>
                <a:spcPct val="80000"/>
              </a:lnSpc>
              <a:spcBef>
                <a:spcPct val="35000"/>
              </a:spcBef>
              <a:buFontTx/>
              <a:buChar char="•"/>
            </a:pPr>
            <a:r>
              <a:rPr lang="en-US" sz="2800" b="1" i="1">
                <a:solidFill>
                  <a:srgbClr val="FFFF66"/>
                </a:solidFill>
                <a:latin typeface="Tahoma" charset="0"/>
                <a:cs typeface="Tahoma" charset="0"/>
              </a:rPr>
              <a:t>Monroe accepted Adams's advice.</a:t>
            </a:r>
          </a:p>
        </p:txBody>
      </p:sp>
      <p:sp>
        <p:nvSpPr>
          <p:cNvPr id="30723" name="Rectangle 3"/>
          <p:cNvSpPr>
            <a:spLocks noChangeArrowheads="1"/>
          </p:cNvSpPr>
          <p:nvPr/>
        </p:nvSpPr>
        <p:spPr bwMode="auto">
          <a:xfrm>
            <a:off x="8077200" y="76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hangingPunct="0"/>
            <a:r>
              <a:rPr lang="en-US" sz="500">
                <a:solidFill>
                  <a:schemeClr val="bg1"/>
                </a:solidFill>
                <a:latin typeface="Times New Roman" charset="0"/>
              </a:rPr>
              <a:t>monroe doctrine</a:t>
            </a:r>
            <a:endParaRPr lang="en-US" sz="1400">
              <a:solidFill>
                <a:schemeClr val="bg1"/>
              </a:solidFill>
              <a:latin typeface="Times New Roman" charset="0"/>
            </a:endParaRPr>
          </a:p>
        </p:txBody>
      </p:sp>
      <p:sp>
        <p:nvSpPr>
          <p:cNvPr id="30724" name="WordArt 4"/>
          <p:cNvSpPr>
            <a:spLocks noChangeArrowheads="1" noChangeShapeType="1" noTextEdit="1"/>
          </p:cNvSpPr>
          <p:nvPr/>
        </p:nvSpPr>
        <p:spPr bwMode="auto">
          <a:xfrm>
            <a:off x="685800" y="152400"/>
            <a:ext cx="7848600" cy="533400"/>
          </a:xfrm>
          <a:prstGeom prst="rect">
            <a:avLst/>
          </a:prstGeom>
        </p:spPr>
        <p:txBody>
          <a:bodyPr wrap="none" fromWordArt="1">
            <a:prstTxWarp prst="textCanUp">
              <a:avLst>
                <a:gd name="adj" fmla="val 85713"/>
              </a:avLst>
            </a:prstTxWarp>
          </a:bodyPr>
          <a:lstStyle/>
          <a:p>
            <a:pPr algn="ctr"/>
            <a:r>
              <a:rPr lang="en-US" sz="3600" kern="10">
                <a:ln w="9525">
                  <a:solidFill>
                    <a:srgbClr val="000000"/>
                  </a:solidFill>
                  <a:round/>
                  <a:headEnd/>
                  <a:tailEnd/>
                </a:ln>
                <a:gradFill rotWithShape="1">
                  <a:gsLst>
                    <a:gs pos="0">
                      <a:srgbClr val="FFE701"/>
                    </a:gs>
                    <a:gs pos="100000">
                      <a:srgbClr val="FE3E02"/>
                    </a:gs>
                  </a:gsLst>
                  <a:lin ang="5400000" scaled="1"/>
                </a:gradFill>
                <a:effectLst>
                  <a:outerShdw blurRad="63500" dist="38099" dir="2700000" algn="ctr" rotWithShape="0">
                    <a:schemeClr val="bg1">
                      <a:alpha val="74998"/>
                    </a:schemeClr>
                  </a:outerShdw>
                </a:effectLst>
                <a:latin typeface="Impact"/>
                <a:ea typeface="Impact"/>
                <a:cs typeface="Impact"/>
              </a:rPr>
              <a:t>MONROE DOCTRINE</a:t>
            </a:r>
          </a:p>
        </p:txBody>
      </p:sp>
      <p:pic>
        <p:nvPicPr>
          <p:cNvPr id="30725" name="Picture 5" descr="monroe's doctrine"/>
          <p:cNvPicPr>
            <a:picLocks noChangeAspect="1" noChangeArrowheads="1"/>
          </p:cNvPicPr>
          <p:nvPr/>
        </p:nvPicPr>
        <p:blipFill>
          <a:blip r:embed="rId2">
            <a:lum bright="-18000" contrast="18000"/>
            <a:extLst>
              <a:ext uri="{28A0092B-C50C-407E-A947-70E740481C1C}">
                <a14:useLocalDpi xmlns:a14="http://schemas.microsoft.com/office/drawing/2010/main" val="0"/>
              </a:ext>
            </a:extLst>
          </a:blip>
          <a:srcRect l="1582" t="3177" r="1898" b="1523"/>
          <a:stretch>
            <a:fillRect/>
          </a:stretch>
        </p:blipFill>
        <p:spPr bwMode="auto">
          <a:xfrm>
            <a:off x="381000" y="838200"/>
            <a:ext cx="3810000" cy="3184525"/>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6086" name="Text Box 6"/>
          <p:cNvSpPr txBox="1">
            <a:spLocks noChangeArrowheads="1"/>
          </p:cNvSpPr>
          <p:nvPr/>
        </p:nvSpPr>
        <p:spPr bwMode="auto">
          <a:xfrm>
            <a:off x="152400" y="4267200"/>
            <a:ext cx="8763000" cy="322262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mpd="tri">
                <a:solidFill>
                  <a:schemeClr val="tx1"/>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lnSpc>
                <a:spcPct val="80000"/>
              </a:lnSpc>
              <a:spcBef>
                <a:spcPct val="35000"/>
              </a:spcBef>
              <a:buFontTx/>
              <a:buChar char="•"/>
            </a:pPr>
            <a:r>
              <a:rPr lang="en-US" sz="2800">
                <a:solidFill>
                  <a:schemeClr val="accent2"/>
                </a:solidFill>
                <a:latin typeface="Tahoma" charset="0"/>
                <a:cs typeface="Tahoma" charset="0"/>
              </a:rPr>
              <a:t>Not only must Latin America be left alone, he warned, but also Russia must not encroach southward on the Pacific coast. </a:t>
            </a:r>
            <a:r>
              <a:rPr lang="en-US" sz="2800" i="1" u="sng">
                <a:solidFill>
                  <a:schemeClr val="accent2"/>
                </a:solidFill>
                <a:latin typeface="Tahoma" charset="0"/>
                <a:cs typeface="Tahoma" charset="0"/>
              </a:rPr>
              <a:t>". . . the American continents," </a:t>
            </a:r>
          </a:p>
          <a:p>
            <a:pPr algn="ctr">
              <a:lnSpc>
                <a:spcPct val="80000"/>
              </a:lnSpc>
              <a:spcBef>
                <a:spcPct val="35000"/>
              </a:spcBef>
              <a:buFontTx/>
              <a:buChar char="•"/>
            </a:pPr>
            <a:r>
              <a:rPr lang="en-US" sz="2800">
                <a:solidFill>
                  <a:schemeClr val="accent2"/>
                </a:solidFill>
                <a:latin typeface="Tahoma" charset="0"/>
                <a:cs typeface="Tahoma" charset="0"/>
              </a:rPr>
              <a:t>He stated, "by the free and independent condition which they have assumed and maintain, are henceforth not to be considered as subjects for future colonization by any European Power." </a:t>
            </a:r>
          </a:p>
          <a:p>
            <a:pPr algn="ctr">
              <a:lnSpc>
                <a:spcPct val="80000"/>
              </a:lnSpc>
              <a:spcBef>
                <a:spcPct val="35000"/>
              </a:spcBef>
              <a:buFontTx/>
              <a:buChar char="•"/>
            </a:pPr>
            <a:endParaRPr lang="en-US" sz="3200" b="1">
              <a:solidFill>
                <a:schemeClr val="accent2"/>
              </a:solidFill>
              <a:latin typeface="Times New Roman" charset="0"/>
            </a:endParaRPr>
          </a:p>
        </p:txBody>
      </p:sp>
    </p:spTree>
    <p:extLst>
      <p:ext uri="{BB962C8B-B14F-4D97-AF65-F5344CB8AC3E}">
        <p14:creationId xmlns:p14="http://schemas.microsoft.com/office/powerpoint/2010/main" val="430635680"/>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animEffect transition="in" filter="dissolve">
                                      <p:cBhvr>
                                        <p:cTn id="7" dur="500"/>
                                        <p:tgtEl>
                                          <p:spTgt spid="460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082">
                                            <p:txEl>
                                              <p:pRg st="1" end="1"/>
                                            </p:txEl>
                                          </p:spTgt>
                                        </p:tgtEl>
                                        <p:attrNameLst>
                                          <p:attrName>style.visibility</p:attrName>
                                        </p:attrNameLst>
                                      </p:cBhvr>
                                      <p:to>
                                        <p:strVal val="visible"/>
                                      </p:to>
                                    </p:set>
                                    <p:animEffect transition="in" filter="dissolve">
                                      <p:cBhvr>
                                        <p:cTn id="12" dur="500"/>
                                        <p:tgtEl>
                                          <p:spTgt spid="4608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086">
                                            <p:txEl>
                                              <p:pRg st="0" end="0"/>
                                            </p:txEl>
                                          </p:spTgt>
                                        </p:tgtEl>
                                        <p:attrNameLst>
                                          <p:attrName>style.visibility</p:attrName>
                                        </p:attrNameLst>
                                      </p:cBhvr>
                                      <p:to>
                                        <p:strVal val="visible"/>
                                      </p:to>
                                    </p:set>
                                    <p:animEffect transition="in" filter="dissolve">
                                      <p:cBhvr>
                                        <p:cTn id="17" dur="500"/>
                                        <p:tgtEl>
                                          <p:spTgt spid="4608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6086">
                                            <p:txEl>
                                              <p:pRg st="1" end="1"/>
                                            </p:txEl>
                                          </p:spTgt>
                                        </p:tgtEl>
                                        <p:attrNameLst>
                                          <p:attrName>style.visibility</p:attrName>
                                        </p:attrNameLst>
                                      </p:cBhvr>
                                      <p:to>
                                        <p:strVal val="visible"/>
                                      </p:to>
                                    </p:set>
                                    <p:animEffect transition="in" filter="dissolve">
                                      <p:cBhvr>
                                        <p:cTn id="22" dur="500"/>
                                        <p:tgtEl>
                                          <p:spTgt spid="460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autoUpdateAnimBg="0"/>
      <p:bldP spid="46086"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eaLnBrk="1" hangingPunct="1"/>
            <a:endParaRPr lang="en-US">
              <a:latin typeface="Arial" charset="0"/>
            </a:endParaRPr>
          </a:p>
        </p:txBody>
      </p:sp>
      <p:sp>
        <p:nvSpPr>
          <p:cNvPr id="31747"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eaLnBrk="1" hangingPunct="1"/>
            <a:endParaRPr lang="en-US">
              <a:latin typeface="Arial" charset="0"/>
            </a:endParaRPr>
          </a:p>
        </p:txBody>
      </p:sp>
      <p:pic>
        <p:nvPicPr>
          <p:cNvPr id="31748" name="Picture 4" descr="182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5"/>
          <p:cNvSpPr>
            <a:spLocks noChangeArrowheads="1"/>
          </p:cNvSpPr>
          <p:nvPr/>
        </p:nvSpPr>
        <p:spPr bwMode="auto">
          <a:xfrm>
            <a:off x="1981200" y="685800"/>
            <a:ext cx="2057400" cy="44196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750" name="Text Box 6"/>
          <p:cNvSpPr txBox="1">
            <a:spLocks noChangeArrowheads="1"/>
          </p:cNvSpPr>
          <p:nvPr/>
        </p:nvSpPr>
        <p:spPr bwMode="auto">
          <a:xfrm>
            <a:off x="0" y="5257800"/>
            <a:ext cx="2590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400" b="1"/>
              <a:t>Western Hemisphere or the Americas.</a:t>
            </a:r>
          </a:p>
        </p:txBody>
      </p:sp>
      <p:sp>
        <p:nvSpPr>
          <p:cNvPr id="31751" name="Line 7"/>
          <p:cNvSpPr>
            <a:spLocks noChangeShapeType="1"/>
          </p:cNvSpPr>
          <p:nvPr/>
        </p:nvSpPr>
        <p:spPr bwMode="auto">
          <a:xfrm flipV="1">
            <a:off x="1295400" y="3048000"/>
            <a:ext cx="1143000" cy="2286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4007677866"/>
      </p:ext>
    </p:extLst>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4400" dirty="0"/>
              <a:t>What are some major events leading to The War of 1812?</a:t>
            </a:r>
          </a:p>
        </p:txBody>
      </p:sp>
      <p:sp>
        <p:nvSpPr>
          <p:cNvPr id="4099" name="Rectangle 3"/>
          <p:cNvSpPr>
            <a:spLocks noGrp="1" noChangeArrowheads="1"/>
          </p:cNvSpPr>
          <p:nvPr>
            <p:ph type="body" idx="1"/>
          </p:nvPr>
        </p:nvSpPr>
        <p:spPr/>
        <p:txBody>
          <a:bodyPr>
            <a:normAutofit lnSpcReduction="10000"/>
          </a:bodyPr>
          <a:lstStyle/>
          <a:p>
            <a:pPr>
              <a:lnSpc>
                <a:spcPct val="90000"/>
              </a:lnSpc>
            </a:pPr>
            <a:r>
              <a:rPr lang="en-US" sz="2800"/>
              <a:t>US shipping was being harassed, and cargo was seized. </a:t>
            </a:r>
          </a:p>
          <a:p>
            <a:pPr lvl="1">
              <a:lnSpc>
                <a:spcPct val="90000"/>
              </a:lnSpc>
            </a:pPr>
            <a:r>
              <a:rPr lang="en-US" sz="2400"/>
              <a:t>Britain required licenses for ships bound for Europe</a:t>
            </a:r>
          </a:p>
          <a:p>
            <a:pPr lvl="1">
              <a:lnSpc>
                <a:spcPct val="90000"/>
              </a:lnSpc>
            </a:pPr>
            <a:r>
              <a:rPr lang="en-US" sz="2400"/>
              <a:t>France confiscated cargo from licensed ships</a:t>
            </a:r>
          </a:p>
          <a:p>
            <a:pPr>
              <a:lnSpc>
                <a:spcPct val="90000"/>
              </a:lnSpc>
            </a:pPr>
            <a:r>
              <a:rPr lang="en-US" sz="2800"/>
              <a:t>Impressment of American sailors </a:t>
            </a:r>
          </a:p>
          <a:p>
            <a:pPr lvl="1">
              <a:lnSpc>
                <a:spcPct val="90000"/>
              </a:lnSpc>
            </a:pPr>
            <a:r>
              <a:rPr lang="en-US" sz="2400"/>
              <a:t>Many British sailors became naturalized US citizens and deserted British vessels and joined American crews.</a:t>
            </a:r>
          </a:p>
          <a:p>
            <a:pPr lvl="1">
              <a:lnSpc>
                <a:spcPct val="90000"/>
              </a:lnSpc>
            </a:pPr>
            <a:r>
              <a:rPr lang="en-US" sz="2400"/>
              <a:t>British Navy kidnapped these sailors off American ships and had them rejoin the British Navy</a:t>
            </a:r>
          </a:p>
        </p:txBody>
      </p:sp>
    </p:spTree>
    <p:extLst>
      <p:ext uri="{BB962C8B-B14F-4D97-AF65-F5344CB8AC3E}">
        <p14:creationId xmlns:p14="http://schemas.microsoft.com/office/powerpoint/2010/main" val="718892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099">
                                            <p:txEl>
                                              <p:pRg st="5" end="5"/>
                                            </p:txEl>
                                          </p:spTgt>
                                        </p:tgtEl>
                                        <p:attrNameLst>
                                          <p:attrName>style.visibility</p:attrName>
                                        </p:attrNameLst>
                                      </p:cBhvr>
                                      <p:to>
                                        <p:strVal val="visible"/>
                                      </p:to>
                                    </p:set>
                                    <p:anim calcmode="lin" valueType="num">
                                      <p:cBhvr additive="base">
                                        <p:cTn id="29"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3962400" y="973138"/>
            <a:ext cx="5181600" cy="2800767"/>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231775" indent="-231775"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lnSpc>
                <a:spcPct val="80000"/>
              </a:lnSpc>
              <a:spcBef>
                <a:spcPct val="45000"/>
              </a:spcBef>
              <a:buFontTx/>
              <a:buChar char="•"/>
            </a:pPr>
            <a:r>
              <a:rPr lang="en-US" sz="2400" b="1" dirty="0"/>
              <a:t>Referred to as America</a:t>
            </a:r>
            <a:r>
              <a:rPr lang="ja-JP" altLang="en-US" sz="2400" b="1" dirty="0"/>
              <a:t>’</a:t>
            </a:r>
            <a:r>
              <a:rPr lang="en-US" sz="2400" b="1" dirty="0"/>
              <a:t>s </a:t>
            </a:r>
            <a:r>
              <a:rPr lang="en-US" sz="2400" b="1" u="sng" dirty="0"/>
              <a:t>Self Defense Doctrine</a:t>
            </a:r>
            <a:r>
              <a:rPr lang="en-US" sz="2400" b="1" dirty="0"/>
              <a:t>.</a:t>
            </a:r>
          </a:p>
          <a:p>
            <a:pPr algn="ctr">
              <a:lnSpc>
                <a:spcPct val="80000"/>
              </a:lnSpc>
              <a:spcBef>
                <a:spcPct val="45000"/>
              </a:spcBef>
              <a:buFontTx/>
              <a:buChar char="•"/>
            </a:pPr>
            <a:r>
              <a:rPr lang="en-US" sz="2400" b="1" dirty="0"/>
              <a:t>It is a continuation of President Washington</a:t>
            </a:r>
            <a:r>
              <a:rPr lang="ja-JP" altLang="en-US" sz="2400" b="1" dirty="0"/>
              <a:t>’</a:t>
            </a:r>
            <a:r>
              <a:rPr lang="en-US" sz="2400" b="1" dirty="0"/>
              <a:t>s </a:t>
            </a:r>
            <a:r>
              <a:rPr lang="en-US" sz="2400" b="1" u="sng" dirty="0"/>
              <a:t>neutrality</a:t>
            </a:r>
            <a:r>
              <a:rPr lang="en-US" sz="2400" b="1" dirty="0"/>
              <a:t> and </a:t>
            </a:r>
            <a:r>
              <a:rPr lang="en-US" sz="2400" b="1" u="sng" dirty="0"/>
              <a:t>isolationist</a:t>
            </a:r>
            <a:r>
              <a:rPr lang="en-US" sz="2400" b="1" dirty="0"/>
              <a:t> policies.</a:t>
            </a:r>
          </a:p>
          <a:p>
            <a:pPr algn="ctr">
              <a:lnSpc>
                <a:spcPct val="80000"/>
              </a:lnSpc>
              <a:spcBef>
                <a:spcPct val="45000"/>
              </a:spcBef>
              <a:buFontTx/>
              <a:buChar char="•"/>
            </a:pPr>
            <a:r>
              <a:rPr lang="en-US" sz="2400" b="1" u="sng" dirty="0"/>
              <a:t>Past problems</a:t>
            </a:r>
            <a:r>
              <a:rPr lang="en-US" sz="2400" b="1" dirty="0"/>
              <a:t> with Europe led the US to declare the Americas off-limits to Europe</a:t>
            </a:r>
          </a:p>
        </p:txBody>
      </p:sp>
      <p:sp>
        <p:nvSpPr>
          <p:cNvPr id="51203" name="Text Box 3"/>
          <p:cNvSpPr txBox="1">
            <a:spLocks noChangeArrowheads="1"/>
          </p:cNvSpPr>
          <p:nvPr/>
        </p:nvSpPr>
        <p:spPr bwMode="auto">
          <a:xfrm>
            <a:off x="5867400" y="4038600"/>
            <a:ext cx="3429000" cy="2631489"/>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nSpc>
                <a:spcPct val="85000"/>
              </a:lnSpc>
              <a:spcBef>
                <a:spcPct val="45000"/>
              </a:spcBef>
            </a:pPr>
            <a:r>
              <a:rPr lang="en-US" sz="2400" b="1" dirty="0">
                <a:solidFill>
                  <a:srgbClr val="000000"/>
                </a:solidFill>
              </a:rPr>
              <a:t>US protector of new democracies in the Western Hemisphere</a:t>
            </a:r>
          </a:p>
          <a:p>
            <a:pPr>
              <a:lnSpc>
                <a:spcPct val="85000"/>
              </a:lnSpc>
              <a:spcBef>
                <a:spcPct val="45000"/>
              </a:spcBef>
            </a:pPr>
            <a:endParaRPr lang="en-US" sz="2400" b="1" dirty="0">
              <a:solidFill>
                <a:srgbClr val="000000"/>
              </a:solidFill>
            </a:endParaRPr>
          </a:p>
          <a:p>
            <a:pPr>
              <a:lnSpc>
                <a:spcPct val="85000"/>
              </a:lnSpc>
              <a:spcBef>
                <a:spcPct val="45000"/>
              </a:spcBef>
            </a:pPr>
            <a:r>
              <a:rPr lang="en-US" sz="2400" b="1" dirty="0">
                <a:solidFill>
                  <a:srgbClr val="000000"/>
                </a:solidFill>
              </a:rPr>
              <a:t>No European Colonization in the Americas</a:t>
            </a:r>
          </a:p>
        </p:txBody>
      </p:sp>
      <p:sp>
        <p:nvSpPr>
          <p:cNvPr id="51204" name="Line 4"/>
          <p:cNvSpPr>
            <a:spLocks noChangeShapeType="1"/>
          </p:cNvSpPr>
          <p:nvPr/>
        </p:nvSpPr>
        <p:spPr bwMode="auto">
          <a:xfrm flipV="1">
            <a:off x="4876800" y="4343400"/>
            <a:ext cx="914400"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05" name="Line 5"/>
          <p:cNvSpPr>
            <a:spLocks noChangeShapeType="1"/>
          </p:cNvSpPr>
          <p:nvPr/>
        </p:nvSpPr>
        <p:spPr bwMode="auto">
          <a:xfrm>
            <a:off x="5029200" y="5410200"/>
            <a:ext cx="609600" cy="457200"/>
          </a:xfrm>
          <a:prstGeom prst="line">
            <a:avLst/>
          </a:prstGeom>
          <a:noFill/>
          <a:ln w="38100">
            <a:solidFill>
              <a:srgbClr val="00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06" name="Line 6"/>
          <p:cNvSpPr>
            <a:spLocks noChangeShapeType="1"/>
          </p:cNvSpPr>
          <p:nvPr/>
        </p:nvSpPr>
        <p:spPr bwMode="auto">
          <a:xfrm flipH="1" flipV="1">
            <a:off x="2514600" y="4495800"/>
            <a:ext cx="609600" cy="3810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07" name="Text Box 7"/>
          <p:cNvSpPr txBox="1">
            <a:spLocks noChangeArrowheads="1"/>
          </p:cNvSpPr>
          <p:nvPr/>
        </p:nvSpPr>
        <p:spPr bwMode="auto">
          <a:xfrm>
            <a:off x="76200" y="5680075"/>
            <a:ext cx="2590800" cy="1043362"/>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lnSpc>
                <a:spcPct val="85000"/>
              </a:lnSpc>
              <a:spcBef>
                <a:spcPct val="45000"/>
              </a:spcBef>
            </a:pPr>
            <a:r>
              <a:rPr lang="en-US" sz="2400" b="1" dirty="0">
                <a:solidFill>
                  <a:srgbClr val="000000"/>
                </a:solidFill>
              </a:rPr>
              <a:t>US will stay out of European affairs</a:t>
            </a:r>
          </a:p>
        </p:txBody>
      </p:sp>
      <p:sp>
        <p:nvSpPr>
          <p:cNvPr id="51208" name="Line 8"/>
          <p:cNvSpPr>
            <a:spLocks noChangeShapeType="1"/>
          </p:cNvSpPr>
          <p:nvPr/>
        </p:nvSpPr>
        <p:spPr bwMode="auto">
          <a:xfrm flipH="1">
            <a:off x="2667000" y="5486400"/>
            <a:ext cx="609600" cy="3810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09" name="AutoShape 9"/>
          <p:cNvSpPr>
            <a:spLocks noChangeArrowheads="1"/>
          </p:cNvSpPr>
          <p:nvPr/>
        </p:nvSpPr>
        <p:spPr bwMode="auto">
          <a:xfrm>
            <a:off x="3048000" y="4419600"/>
            <a:ext cx="2286000" cy="1295400"/>
          </a:xfrm>
          <a:prstGeom prst="cloudCallout">
            <a:avLst>
              <a:gd name="adj1" fmla="val -32431"/>
              <a:gd name="adj2"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2400">
                <a:latin typeface="Arial Black" charset="0"/>
              </a:rPr>
              <a:t>  Monroe </a:t>
            </a:r>
            <a:br>
              <a:rPr lang="en-US" sz="2400">
                <a:latin typeface="Arial Black" charset="0"/>
              </a:rPr>
            </a:br>
            <a:r>
              <a:rPr lang="en-US" sz="2400">
                <a:latin typeface="Arial Black" charset="0"/>
              </a:rPr>
              <a:t>  Doctrine</a:t>
            </a:r>
            <a:endParaRPr lang="en-US" sz="2800">
              <a:latin typeface="Arial Black" charset="0"/>
            </a:endParaRPr>
          </a:p>
        </p:txBody>
      </p:sp>
      <p:sp>
        <p:nvSpPr>
          <p:cNvPr id="51210" name="Text Box 10"/>
          <p:cNvSpPr txBox="1">
            <a:spLocks noChangeArrowheads="1"/>
          </p:cNvSpPr>
          <p:nvPr/>
        </p:nvSpPr>
        <p:spPr bwMode="auto">
          <a:xfrm>
            <a:off x="0" y="4114800"/>
            <a:ext cx="2667000" cy="135729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lnSpc>
                <a:spcPct val="85000"/>
              </a:lnSpc>
              <a:spcBef>
                <a:spcPct val="40000"/>
              </a:spcBef>
            </a:pPr>
            <a:r>
              <a:rPr lang="en-US" sz="2400" b="1" dirty="0">
                <a:solidFill>
                  <a:srgbClr val="000000"/>
                </a:solidFill>
              </a:rPr>
              <a:t>US recognized existing European Colonies</a:t>
            </a:r>
          </a:p>
        </p:txBody>
      </p:sp>
      <p:pic>
        <p:nvPicPr>
          <p:cNvPr id="32779" name="Picture 11" descr="monroe's doctrine"/>
          <p:cNvPicPr>
            <a:picLocks noChangeAspect="1" noChangeArrowheads="1"/>
          </p:cNvPicPr>
          <p:nvPr/>
        </p:nvPicPr>
        <p:blipFill>
          <a:blip r:embed="rId3">
            <a:lum bright="-18000" contrast="18000"/>
            <a:extLst>
              <a:ext uri="{28A0092B-C50C-407E-A947-70E740481C1C}">
                <a14:useLocalDpi xmlns:a14="http://schemas.microsoft.com/office/drawing/2010/main" val="0"/>
              </a:ext>
            </a:extLst>
          </a:blip>
          <a:srcRect l="1582" t="3177" r="1898" b="1523"/>
          <a:stretch>
            <a:fillRect/>
          </a:stretch>
        </p:blipFill>
        <p:spPr bwMode="auto">
          <a:xfrm>
            <a:off x="228600" y="914400"/>
            <a:ext cx="3657600" cy="3057525"/>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2780" name="WordArt 12"/>
          <p:cNvSpPr>
            <a:spLocks noChangeArrowheads="1" noChangeShapeType="1" noTextEdit="1"/>
          </p:cNvSpPr>
          <p:nvPr/>
        </p:nvSpPr>
        <p:spPr bwMode="auto">
          <a:xfrm>
            <a:off x="685800" y="152400"/>
            <a:ext cx="7848600" cy="533400"/>
          </a:xfrm>
          <a:prstGeom prst="rect">
            <a:avLst/>
          </a:prstGeom>
        </p:spPr>
        <p:txBody>
          <a:bodyPr wrap="none" fromWordArt="1">
            <a:prstTxWarp prst="textCanUp">
              <a:avLst>
                <a:gd name="adj" fmla="val 85713"/>
              </a:avLst>
            </a:prstTxWarp>
          </a:bodyPr>
          <a:lstStyle/>
          <a:p>
            <a:pPr algn="ctr"/>
            <a:r>
              <a:rPr lang="en-US" sz="3600" kern="10">
                <a:ln w="9525">
                  <a:solidFill>
                    <a:srgbClr val="000000"/>
                  </a:solidFill>
                  <a:round/>
                  <a:headEnd/>
                  <a:tailEnd/>
                </a:ln>
                <a:gradFill rotWithShape="1">
                  <a:gsLst>
                    <a:gs pos="0">
                      <a:srgbClr val="FFE701"/>
                    </a:gs>
                    <a:gs pos="100000">
                      <a:srgbClr val="FE3E02"/>
                    </a:gs>
                  </a:gsLst>
                  <a:lin ang="5400000" scaled="1"/>
                </a:gradFill>
                <a:effectLst>
                  <a:outerShdw blurRad="63500" dist="38099" dir="2700000" algn="ctr" rotWithShape="0">
                    <a:schemeClr val="bg1">
                      <a:alpha val="74998"/>
                    </a:schemeClr>
                  </a:outerShdw>
                </a:effectLst>
                <a:latin typeface="Impact"/>
                <a:ea typeface="Impact"/>
                <a:cs typeface="Impact"/>
              </a:rPr>
              <a:t>MONROE DOCTRINE</a:t>
            </a:r>
          </a:p>
        </p:txBody>
      </p:sp>
    </p:spTree>
    <p:extLst>
      <p:ext uri="{BB962C8B-B14F-4D97-AF65-F5344CB8AC3E}">
        <p14:creationId xmlns:p14="http://schemas.microsoft.com/office/powerpoint/2010/main" val="12144497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animEffect transition="in" filter="wipe(left)">
                                      <p:cBhvr>
                                        <p:cTn id="7" dur="500"/>
                                        <p:tgtEl>
                                          <p:spTgt spid="512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02">
                                            <p:txEl>
                                              <p:pRg st="1" end="1"/>
                                            </p:txEl>
                                          </p:spTgt>
                                        </p:tgtEl>
                                        <p:attrNameLst>
                                          <p:attrName>style.visibility</p:attrName>
                                        </p:attrNameLst>
                                      </p:cBhvr>
                                      <p:to>
                                        <p:strVal val="visible"/>
                                      </p:to>
                                    </p:set>
                                    <p:animEffect transition="in" filter="wipe(left)">
                                      <p:cBhvr>
                                        <p:cTn id="12" dur="500"/>
                                        <p:tgtEl>
                                          <p:spTgt spid="5120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02">
                                            <p:txEl>
                                              <p:pRg st="2" end="2"/>
                                            </p:txEl>
                                          </p:spTgt>
                                        </p:tgtEl>
                                        <p:attrNameLst>
                                          <p:attrName>style.visibility</p:attrName>
                                        </p:attrNameLst>
                                      </p:cBhvr>
                                      <p:to>
                                        <p:strVal val="visible"/>
                                      </p:to>
                                    </p:set>
                                    <p:animEffect transition="in" filter="wipe(left)">
                                      <p:cBhvr>
                                        <p:cTn id="17" dur="500"/>
                                        <p:tgtEl>
                                          <p:spTgt spid="5120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209"/>
                                        </p:tgtEl>
                                        <p:attrNameLst>
                                          <p:attrName>style.visibility</p:attrName>
                                        </p:attrNameLst>
                                      </p:cBhvr>
                                      <p:to>
                                        <p:strVal val="visible"/>
                                      </p:to>
                                    </p:set>
                                    <p:animEffect transition="in" filter="dissolve">
                                      <p:cBhvr>
                                        <p:cTn id="22" dur="500"/>
                                        <p:tgtEl>
                                          <p:spTgt spid="51209"/>
                                        </p:tgtEl>
                                      </p:cBhvr>
                                    </p:animEffect>
                                  </p:childTnLst>
                                </p:cTn>
                              </p:par>
                            </p:childTnLst>
                          </p:cTn>
                        </p:par>
                        <p:par>
                          <p:cTn id="23" fill="hold" nodeType="afterGroup">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51204"/>
                                        </p:tgtEl>
                                        <p:attrNameLst>
                                          <p:attrName>style.visibility</p:attrName>
                                        </p:attrNameLst>
                                      </p:cBhvr>
                                      <p:to>
                                        <p:strVal val="visible"/>
                                      </p:to>
                                    </p:set>
                                    <p:animEffect transition="in" filter="wipe(down)">
                                      <p:cBhvr>
                                        <p:cTn id="26" dur="500"/>
                                        <p:tgtEl>
                                          <p:spTgt spid="5120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1203">
                                            <p:txEl>
                                              <p:pRg st="0" end="0"/>
                                            </p:txEl>
                                          </p:spTgt>
                                        </p:tgtEl>
                                        <p:attrNameLst>
                                          <p:attrName>style.visibility</p:attrName>
                                        </p:attrNameLst>
                                      </p:cBhvr>
                                      <p:to>
                                        <p:strVal val="visible"/>
                                      </p:to>
                                    </p:set>
                                    <p:animEffect transition="in" filter="wipe(left)">
                                      <p:cBhvr>
                                        <p:cTn id="31" dur="500"/>
                                        <p:tgtEl>
                                          <p:spTgt spid="51203">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1205"/>
                                        </p:tgtEl>
                                        <p:attrNameLst>
                                          <p:attrName>style.visibility</p:attrName>
                                        </p:attrNameLst>
                                      </p:cBhvr>
                                      <p:to>
                                        <p:strVal val="visible"/>
                                      </p:to>
                                    </p:set>
                                    <p:animEffect transition="in" filter="wipe(left)">
                                      <p:cBhvr>
                                        <p:cTn id="36" dur="500"/>
                                        <p:tgtEl>
                                          <p:spTgt spid="5120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1203">
                                            <p:txEl>
                                              <p:pRg st="2" end="2"/>
                                            </p:txEl>
                                          </p:spTgt>
                                        </p:tgtEl>
                                        <p:attrNameLst>
                                          <p:attrName>style.visibility</p:attrName>
                                        </p:attrNameLst>
                                      </p:cBhvr>
                                      <p:to>
                                        <p:strVal val="visible"/>
                                      </p:to>
                                    </p:set>
                                    <p:animEffect transition="in" filter="wipe(left)">
                                      <p:cBhvr>
                                        <p:cTn id="41" dur="500"/>
                                        <p:tgtEl>
                                          <p:spTgt spid="51203">
                                            <p:txEl>
                                              <p:pRg st="2" end="2"/>
                                            </p:txEl>
                                          </p:spTgt>
                                        </p:tgtEl>
                                      </p:cBhvr>
                                    </p:animEffect>
                                  </p:childTnLst>
                                </p:cTn>
                              </p:par>
                            </p:childTnLst>
                          </p:cTn>
                        </p:par>
                        <p:par>
                          <p:cTn id="42" fill="hold" nodeType="afterGroup">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51206"/>
                                        </p:tgtEl>
                                        <p:attrNameLst>
                                          <p:attrName>style.visibility</p:attrName>
                                        </p:attrNameLst>
                                      </p:cBhvr>
                                      <p:to>
                                        <p:strVal val="visible"/>
                                      </p:to>
                                    </p:set>
                                    <p:animEffect transition="in" filter="wipe(down)">
                                      <p:cBhvr>
                                        <p:cTn id="45" dur="500"/>
                                        <p:tgtEl>
                                          <p:spTgt spid="5120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51210"/>
                                        </p:tgtEl>
                                        <p:attrNameLst>
                                          <p:attrName>style.visibility</p:attrName>
                                        </p:attrNameLst>
                                      </p:cBhvr>
                                      <p:to>
                                        <p:strVal val="visible"/>
                                      </p:to>
                                    </p:set>
                                    <p:animEffect transition="in" filter="wipe(right)">
                                      <p:cBhvr>
                                        <p:cTn id="50" dur="500"/>
                                        <p:tgtEl>
                                          <p:spTgt spid="51210"/>
                                        </p:tgtEl>
                                      </p:cBhvr>
                                    </p:animEffect>
                                  </p:childTnLst>
                                </p:cTn>
                              </p:par>
                            </p:childTnLst>
                          </p:cTn>
                        </p:par>
                        <p:par>
                          <p:cTn id="51" fill="hold" nodeType="afterGroup">
                            <p:stCondLst>
                              <p:cond delay="500"/>
                            </p:stCondLst>
                            <p:childTnLst>
                              <p:par>
                                <p:cTn id="52" presetID="22" presetClass="entr" presetSubtype="1" fill="hold" grpId="0" nodeType="afterEffect">
                                  <p:stCondLst>
                                    <p:cond delay="0"/>
                                  </p:stCondLst>
                                  <p:childTnLst>
                                    <p:set>
                                      <p:cBhvr>
                                        <p:cTn id="53" dur="1" fill="hold">
                                          <p:stCondLst>
                                            <p:cond delay="0"/>
                                          </p:stCondLst>
                                        </p:cTn>
                                        <p:tgtEl>
                                          <p:spTgt spid="51208"/>
                                        </p:tgtEl>
                                        <p:attrNameLst>
                                          <p:attrName>style.visibility</p:attrName>
                                        </p:attrNameLst>
                                      </p:cBhvr>
                                      <p:to>
                                        <p:strVal val="visible"/>
                                      </p:to>
                                    </p:set>
                                    <p:animEffect transition="in" filter="wipe(up)">
                                      <p:cBhvr>
                                        <p:cTn id="54" dur="500"/>
                                        <p:tgtEl>
                                          <p:spTgt spid="5120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51207"/>
                                        </p:tgtEl>
                                        <p:attrNameLst>
                                          <p:attrName>style.visibility</p:attrName>
                                        </p:attrNameLst>
                                      </p:cBhvr>
                                      <p:to>
                                        <p:strVal val="visible"/>
                                      </p:to>
                                    </p:set>
                                    <p:animEffect transition="in" filter="wipe(right)">
                                      <p:cBhvr>
                                        <p:cTn id="59" dur="500"/>
                                        <p:tgtEl>
                                          <p:spTgt spid="51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autoUpdateAnimBg="0"/>
      <p:bldP spid="51203" grpId="0" build="p" autoUpdateAnimBg="0"/>
      <p:bldP spid="51204" grpId="0" animBg="1"/>
      <p:bldP spid="51205" grpId="0" animBg="1"/>
      <p:bldP spid="51206" grpId="0" animBg="1"/>
      <p:bldP spid="51207" grpId="0"/>
      <p:bldP spid="51208" grpId="0" animBg="1"/>
      <p:bldP spid="51209" grpId="0" animBg="1"/>
      <p:bldP spid="512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533400" y="76200"/>
            <a:ext cx="8153400" cy="1189038"/>
          </a:xfrm>
          <a:prstGeom prst="rect">
            <a:avLst/>
          </a:prstGeom>
          <a:noFill/>
          <a:ln>
            <a:noFill/>
          </a:ln>
          <a:effectLst>
            <a:outerShdw dist="35921" dir="2700000" algn="ctr" rotWithShape="0">
              <a:srgbClr val="006F9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4000" b="1">
                <a:solidFill>
                  <a:srgbClr val="BE2400"/>
                </a:solidFill>
                <a:effectLst>
                  <a:outerShdw blurRad="38100" dist="38100" dir="2700000" algn="tl">
                    <a:srgbClr val="DDDDDD"/>
                  </a:outerShdw>
                </a:effectLst>
                <a:latin typeface="Monitor" charset="0"/>
              </a:rPr>
              <a:t>The Election of 1824:</a:t>
            </a:r>
            <a:br>
              <a:rPr lang="en-US" sz="4000" b="1">
                <a:solidFill>
                  <a:srgbClr val="BE2400"/>
                </a:solidFill>
                <a:effectLst>
                  <a:outerShdw blurRad="38100" dist="38100" dir="2700000" algn="tl">
                    <a:srgbClr val="DDDDDD"/>
                  </a:outerShdw>
                </a:effectLst>
                <a:latin typeface="Monitor" charset="0"/>
              </a:rPr>
            </a:br>
            <a:r>
              <a:rPr lang="en-US" sz="3200" b="1" i="1">
                <a:solidFill>
                  <a:srgbClr val="006F96"/>
                </a:solidFill>
                <a:effectLst>
                  <a:outerShdw blurRad="38100" dist="38100" dir="2700000" algn="tl">
                    <a:srgbClr val="DDDDDD"/>
                  </a:outerShdw>
                </a:effectLst>
                <a:latin typeface="Monitor" charset="0"/>
              </a:rPr>
              <a:t>The </a:t>
            </a:r>
            <a:r>
              <a:rPr lang="ja-JP" altLang="en-US" sz="3200" b="1" i="1">
                <a:solidFill>
                  <a:srgbClr val="006F96"/>
                </a:solidFill>
                <a:effectLst>
                  <a:outerShdw blurRad="38100" dist="38100" dir="2700000" algn="tl">
                    <a:srgbClr val="DDDDDD"/>
                  </a:outerShdw>
                </a:effectLst>
                <a:latin typeface="Monitor" charset="0"/>
              </a:rPr>
              <a:t>“</a:t>
            </a:r>
            <a:r>
              <a:rPr lang="en-US" sz="3200" b="1" i="1">
                <a:solidFill>
                  <a:srgbClr val="006F96"/>
                </a:solidFill>
                <a:effectLst>
                  <a:outerShdw blurRad="38100" dist="38100" dir="2700000" algn="tl">
                    <a:srgbClr val="DDDDDD"/>
                  </a:outerShdw>
                </a:effectLst>
                <a:latin typeface="Monitor" charset="0"/>
              </a:rPr>
              <a:t>Corrupt Bargain</a:t>
            </a:r>
            <a:r>
              <a:rPr lang="ja-JP" altLang="en-US" sz="3200" b="1" i="1">
                <a:solidFill>
                  <a:srgbClr val="006F96"/>
                </a:solidFill>
                <a:effectLst>
                  <a:outerShdw blurRad="38100" dist="38100" dir="2700000" algn="tl">
                    <a:srgbClr val="DDDDDD"/>
                  </a:outerShdw>
                </a:effectLst>
                <a:latin typeface="Monitor" charset="0"/>
              </a:rPr>
              <a:t>”</a:t>
            </a:r>
            <a:endParaRPr lang="en-US" sz="3200" b="1" i="1">
              <a:solidFill>
                <a:srgbClr val="006F96"/>
              </a:solidFill>
              <a:effectLst>
                <a:outerShdw blurRad="38100" dist="38100" dir="2700000" algn="tl">
                  <a:srgbClr val="DDDDDD"/>
                </a:outerShdw>
              </a:effectLst>
              <a:latin typeface="Monitor" charset="0"/>
            </a:endParaRPr>
          </a:p>
        </p:txBody>
      </p:sp>
      <p:pic>
        <p:nvPicPr>
          <p:cNvPr id="36867" name="Picture 3" descr="1824 Election"/>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1143000" y="1371600"/>
            <a:ext cx="7239000" cy="5295900"/>
          </a:xfrm>
          <a:prstGeom prst="rect">
            <a:avLst/>
          </a:prstGeom>
          <a:noFill/>
          <a:ln w="9525">
            <a:solidFill>
              <a:srgbClr val="006F9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1717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533400" y="182563"/>
            <a:ext cx="8153400" cy="1189037"/>
          </a:xfrm>
          <a:prstGeom prst="rect">
            <a:avLst/>
          </a:prstGeom>
          <a:noFill/>
          <a:ln>
            <a:noFill/>
          </a:ln>
          <a:effectLst>
            <a:outerShdw dist="35921" dir="2700000" algn="ctr" rotWithShape="0">
              <a:srgbClr val="006F9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4000" b="1">
                <a:solidFill>
                  <a:srgbClr val="BE2400"/>
                </a:solidFill>
                <a:effectLst>
                  <a:outerShdw blurRad="38100" dist="38100" dir="2700000" algn="tl">
                    <a:srgbClr val="DDDDDD"/>
                  </a:outerShdw>
                </a:effectLst>
                <a:latin typeface="Monitor" charset="0"/>
              </a:rPr>
              <a:t>The Election of 1824:</a:t>
            </a:r>
            <a:br>
              <a:rPr lang="en-US" sz="4000" b="1">
                <a:solidFill>
                  <a:srgbClr val="BE2400"/>
                </a:solidFill>
                <a:effectLst>
                  <a:outerShdw blurRad="38100" dist="38100" dir="2700000" algn="tl">
                    <a:srgbClr val="DDDDDD"/>
                  </a:outerShdw>
                </a:effectLst>
                <a:latin typeface="Monitor" charset="0"/>
              </a:rPr>
            </a:br>
            <a:r>
              <a:rPr lang="en-US" sz="3200" b="1" i="1">
                <a:solidFill>
                  <a:srgbClr val="006F96"/>
                </a:solidFill>
                <a:effectLst>
                  <a:outerShdw blurRad="38100" dist="38100" dir="2700000" algn="tl">
                    <a:srgbClr val="DDDDDD"/>
                  </a:outerShdw>
                </a:effectLst>
                <a:latin typeface="Monitor" charset="0"/>
              </a:rPr>
              <a:t>The </a:t>
            </a:r>
            <a:r>
              <a:rPr lang="ja-JP" altLang="en-US" sz="3200" b="1" i="1">
                <a:solidFill>
                  <a:srgbClr val="006F96"/>
                </a:solidFill>
                <a:effectLst>
                  <a:outerShdw blurRad="38100" dist="38100" dir="2700000" algn="tl">
                    <a:srgbClr val="DDDDDD"/>
                  </a:outerShdw>
                </a:effectLst>
                <a:latin typeface="Monitor" charset="0"/>
              </a:rPr>
              <a:t>“</a:t>
            </a:r>
            <a:r>
              <a:rPr lang="en-US" sz="3200" b="1" i="1">
                <a:solidFill>
                  <a:srgbClr val="006F96"/>
                </a:solidFill>
                <a:effectLst>
                  <a:outerShdw blurRad="38100" dist="38100" dir="2700000" algn="tl">
                    <a:srgbClr val="DDDDDD"/>
                  </a:outerShdw>
                </a:effectLst>
                <a:latin typeface="Monitor" charset="0"/>
              </a:rPr>
              <a:t>Corrupt Bargain</a:t>
            </a:r>
            <a:r>
              <a:rPr lang="ja-JP" altLang="en-US" sz="3200" b="1" i="1">
                <a:solidFill>
                  <a:srgbClr val="006F96"/>
                </a:solidFill>
                <a:effectLst>
                  <a:outerShdw blurRad="38100" dist="38100" dir="2700000" algn="tl">
                    <a:srgbClr val="DDDDDD"/>
                  </a:outerShdw>
                </a:effectLst>
                <a:latin typeface="Monitor" charset="0"/>
              </a:rPr>
              <a:t>”</a:t>
            </a:r>
            <a:endParaRPr lang="en-US" sz="3200" b="1" i="1">
              <a:solidFill>
                <a:srgbClr val="006F96"/>
              </a:solidFill>
              <a:effectLst>
                <a:outerShdw blurRad="38100" dist="38100" dir="2700000" algn="tl">
                  <a:srgbClr val="DDDDDD"/>
                </a:outerShdw>
              </a:effectLst>
              <a:latin typeface="Monitor" charset="0"/>
            </a:endParaRPr>
          </a:p>
        </p:txBody>
      </p:sp>
      <p:graphicFrame>
        <p:nvGraphicFramePr>
          <p:cNvPr id="33827" name="Group 35"/>
          <p:cNvGraphicFramePr>
            <a:graphicFrameLocks noGrp="1"/>
          </p:cNvGraphicFramePr>
          <p:nvPr/>
        </p:nvGraphicFramePr>
        <p:xfrm>
          <a:off x="838200" y="1830388"/>
          <a:ext cx="7696200" cy="4538663"/>
        </p:xfrm>
        <a:graphic>
          <a:graphicData uri="http://schemas.openxmlformats.org/drawingml/2006/table">
            <a:tbl>
              <a:tblPr/>
              <a:tblGrid>
                <a:gridCol w="2665413"/>
                <a:gridCol w="2665412"/>
                <a:gridCol w="2365375"/>
              </a:tblGrid>
              <a:tr h="1293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omic Sans MS" pitchFamily="66" charset="0"/>
                        </a:rPr>
                        <a:t>Candidate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omic Sans MS" pitchFamily="66" charset="0"/>
                        </a:rPr>
                        <a:t>Popular Vote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omic Sans MS" pitchFamily="66" charset="0"/>
                        </a:rPr>
                        <a:t>Electoral Vote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7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Andrew Jackson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rgbClr val="E42B00"/>
                          </a:solidFill>
                          <a:effectLst/>
                          <a:latin typeface="Comic Sans MS" pitchFamily="66"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7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J.Q. Adams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William Crawford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Henry Clay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67165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4400" dirty="0"/>
              <a:t>What are some major events leading to The War of 1812?</a:t>
            </a:r>
          </a:p>
        </p:txBody>
      </p:sp>
      <p:sp>
        <p:nvSpPr>
          <p:cNvPr id="3076" name="Rectangle 4"/>
          <p:cNvSpPr>
            <a:spLocks noGrp="1" noChangeArrowheads="1"/>
          </p:cNvSpPr>
          <p:nvPr>
            <p:ph type="body" sz="half" idx="1"/>
          </p:nvPr>
        </p:nvSpPr>
        <p:spPr/>
        <p:txBody>
          <a:bodyPr/>
          <a:lstStyle/>
          <a:p>
            <a:r>
              <a:rPr lang="en-US" sz="2400"/>
              <a:t>Economic Diplomacy Fails</a:t>
            </a:r>
          </a:p>
          <a:p>
            <a:pPr lvl="1"/>
            <a:r>
              <a:rPr lang="en-US" sz="2000"/>
              <a:t>Embargo Act of 1807 halted all trade with Europe</a:t>
            </a:r>
          </a:p>
          <a:p>
            <a:pPr lvl="1"/>
            <a:r>
              <a:rPr lang="en-US" sz="2000"/>
              <a:t>Embargo is a government ban on trade with other countries</a:t>
            </a:r>
          </a:p>
          <a:p>
            <a:pPr lvl="1"/>
            <a:r>
              <a:rPr lang="en-US" sz="2000"/>
              <a:t>Embargo was unpopular in port cities, especially in the North</a:t>
            </a:r>
          </a:p>
        </p:txBody>
      </p:sp>
      <p:pic>
        <p:nvPicPr>
          <p:cNvPr id="3079" name="Picture 7" descr="embargo"/>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022850" y="2368550"/>
            <a:ext cx="3808413" cy="290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05094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076">
                                            <p:txEl>
                                              <p:pRg st="1" end="1"/>
                                            </p:txEl>
                                          </p:spTgt>
                                        </p:tgtEl>
                                        <p:attrNameLst>
                                          <p:attrName>style.visibility</p:attrName>
                                        </p:attrNameLst>
                                      </p:cBhvr>
                                      <p:to>
                                        <p:strVal val="visible"/>
                                      </p:to>
                                    </p:set>
                                    <p:anim calcmode="lin" valueType="num">
                                      <p:cBhvr additive="base">
                                        <p:cTn id="11" dur="500" fill="hold"/>
                                        <p:tgtEl>
                                          <p:spTgt spid="307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07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76">
                                            <p:txEl>
                                              <p:pRg st="2" end="2"/>
                                            </p:txEl>
                                          </p:spTgt>
                                        </p:tgtEl>
                                        <p:attrNameLst>
                                          <p:attrName>style.visibility</p:attrName>
                                        </p:attrNameLst>
                                      </p:cBhvr>
                                      <p:to>
                                        <p:strVal val="visible"/>
                                      </p:to>
                                    </p:set>
                                    <p:anim calcmode="lin" valueType="num">
                                      <p:cBhvr additive="base">
                                        <p:cTn id="15" dur="500" fill="hold"/>
                                        <p:tgtEl>
                                          <p:spTgt spid="3076">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076">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076">
                                            <p:txEl>
                                              <p:pRg st="3" end="3"/>
                                            </p:txEl>
                                          </p:spTgt>
                                        </p:tgtEl>
                                        <p:attrNameLst>
                                          <p:attrName>style.visibility</p:attrName>
                                        </p:attrNameLst>
                                      </p:cBhvr>
                                      <p:to>
                                        <p:strVal val="visible"/>
                                      </p:to>
                                    </p:set>
                                    <p:anim calcmode="lin" valueType="num">
                                      <p:cBhvr additive="base">
                                        <p:cTn id="19" dur="500" fill="hold"/>
                                        <p:tgtEl>
                                          <p:spTgt spid="307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8644" y="198806"/>
            <a:ext cx="8001000" cy="1143000"/>
          </a:xfrm>
        </p:spPr>
        <p:txBody>
          <a:bodyPr/>
          <a:lstStyle/>
          <a:p>
            <a:r>
              <a:rPr lang="en-US"/>
              <a:t>Jefferson Farewell</a:t>
            </a:r>
            <a:br>
              <a:rPr lang="en-US"/>
            </a:br>
            <a:r>
              <a:rPr lang="en-US"/>
              <a:t>Enter James Madison</a:t>
            </a:r>
          </a:p>
        </p:txBody>
      </p:sp>
      <p:sp>
        <p:nvSpPr>
          <p:cNvPr id="7171" name="Rectangle 3"/>
          <p:cNvSpPr>
            <a:spLocks noGrp="1" noChangeArrowheads="1"/>
          </p:cNvSpPr>
          <p:nvPr>
            <p:ph type="body" idx="1"/>
          </p:nvPr>
        </p:nvSpPr>
        <p:spPr>
          <a:xfrm>
            <a:off x="990600" y="2057400"/>
            <a:ext cx="7769225" cy="4113213"/>
          </a:xfrm>
        </p:spPr>
        <p:txBody>
          <a:bodyPr/>
          <a:lstStyle/>
          <a:p>
            <a:pPr>
              <a:lnSpc>
                <a:spcPct val="90000"/>
              </a:lnSpc>
            </a:pPr>
            <a:r>
              <a:rPr lang="en-US"/>
              <a:t>Jefferson did not want to run for a 3</a:t>
            </a:r>
            <a:r>
              <a:rPr lang="en-US" baseline="30000"/>
              <a:t>rd</a:t>
            </a:r>
            <a:r>
              <a:rPr lang="en-US"/>
              <a:t> term</a:t>
            </a:r>
          </a:p>
          <a:p>
            <a:pPr>
              <a:lnSpc>
                <a:spcPct val="90000"/>
              </a:lnSpc>
            </a:pPr>
            <a:r>
              <a:rPr lang="en-US"/>
              <a:t>Madison was Jefferson</a:t>
            </a:r>
            <a:r>
              <a:rPr lang="ja-JP" altLang="en-US"/>
              <a:t>’</a:t>
            </a:r>
            <a:r>
              <a:rPr lang="en-US"/>
              <a:t>s Secretary of State</a:t>
            </a:r>
          </a:p>
          <a:p>
            <a:pPr>
              <a:lnSpc>
                <a:spcPct val="90000"/>
              </a:lnSpc>
            </a:pPr>
            <a:r>
              <a:rPr lang="en-US"/>
              <a:t>Madison was an author of 30 of the 81 the Federalist Papers (including No. 10 and No. 51)</a:t>
            </a:r>
          </a:p>
          <a:p>
            <a:pPr>
              <a:lnSpc>
                <a:spcPct val="90000"/>
              </a:lnSpc>
            </a:pPr>
            <a:r>
              <a:rPr lang="en-US"/>
              <a:t>Considered the most important contributor to the Constitution</a:t>
            </a:r>
          </a:p>
          <a:p>
            <a:pPr>
              <a:lnSpc>
                <a:spcPct val="90000"/>
              </a:lnSpc>
            </a:pPr>
            <a:r>
              <a:rPr lang="en-US"/>
              <a:t>Also the shortest President </a:t>
            </a:r>
          </a:p>
        </p:txBody>
      </p:sp>
      <p:pic>
        <p:nvPicPr>
          <p:cNvPr id="7172" name="Picture 4" descr="200px-JamesMadi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8" y="0"/>
            <a:ext cx="1700212"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97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4400" dirty="0"/>
              <a:t>What was </a:t>
            </a:r>
            <a:r>
              <a:rPr lang="en-US" sz="4400" dirty="0" smtClean="0"/>
              <a:t>Madison’s </a:t>
            </a:r>
            <a:r>
              <a:rPr lang="en-US" sz="4400" dirty="0"/>
              <a:t>role leading up to The War of 1812?</a:t>
            </a:r>
          </a:p>
        </p:txBody>
      </p:sp>
      <p:sp>
        <p:nvSpPr>
          <p:cNvPr id="9219" name="Rectangle 3"/>
          <p:cNvSpPr>
            <a:spLocks noGrp="1" noChangeArrowheads="1"/>
          </p:cNvSpPr>
          <p:nvPr>
            <p:ph type="body" idx="1"/>
          </p:nvPr>
        </p:nvSpPr>
        <p:spPr/>
        <p:txBody>
          <a:bodyPr/>
          <a:lstStyle/>
          <a:p>
            <a:pPr>
              <a:lnSpc>
                <a:spcPct val="90000"/>
              </a:lnSpc>
            </a:pPr>
            <a:r>
              <a:rPr lang="en-US"/>
              <a:t>Non-Intercourse Act</a:t>
            </a:r>
          </a:p>
          <a:p>
            <a:pPr lvl="1">
              <a:lnSpc>
                <a:spcPct val="90000"/>
              </a:lnSpc>
            </a:pPr>
            <a:r>
              <a:rPr lang="en-US"/>
              <a:t>Forbade trade with France and Britain; however President could reopen trade when either France or Britain lifted restrictions</a:t>
            </a:r>
          </a:p>
          <a:p>
            <a:pPr lvl="1">
              <a:lnSpc>
                <a:spcPct val="90000"/>
              </a:lnSpc>
            </a:pPr>
            <a:r>
              <a:rPr lang="en-US"/>
              <a:t>Was this successful? Why or Why not</a:t>
            </a:r>
          </a:p>
          <a:p>
            <a:pPr>
              <a:lnSpc>
                <a:spcPct val="90000"/>
              </a:lnSpc>
            </a:pPr>
            <a:r>
              <a:rPr lang="en-US"/>
              <a:t>War Hawks</a:t>
            </a:r>
          </a:p>
          <a:p>
            <a:pPr lvl="1">
              <a:lnSpc>
                <a:spcPct val="90000"/>
              </a:lnSpc>
            </a:pPr>
            <a:r>
              <a:rPr lang="en-US"/>
              <a:t>Southern congressmen favored war, even though it hurt the east</a:t>
            </a:r>
          </a:p>
          <a:p>
            <a:pPr lvl="1">
              <a:lnSpc>
                <a:spcPct val="90000"/>
              </a:lnSpc>
            </a:pPr>
            <a:r>
              <a:rPr lang="en-US"/>
              <a:t>Why did the War Hawks want war?</a:t>
            </a:r>
          </a:p>
          <a:p>
            <a:pPr>
              <a:lnSpc>
                <a:spcPct val="90000"/>
              </a:lnSpc>
              <a:buFontTx/>
              <a:buNone/>
            </a:pPr>
            <a:endParaRPr lang="en-US"/>
          </a:p>
          <a:p>
            <a:pPr lvl="1">
              <a:lnSpc>
                <a:spcPct val="90000"/>
              </a:lnSpc>
            </a:pPr>
            <a:endParaRPr lang="en-US"/>
          </a:p>
        </p:txBody>
      </p:sp>
    </p:spTree>
    <p:extLst>
      <p:ext uri="{BB962C8B-B14F-4D97-AF65-F5344CB8AC3E}">
        <p14:creationId xmlns:p14="http://schemas.microsoft.com/office/powerpoint/2010/main" val="3104552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 calcmode="lin" valueType="num">
                                      <p:cBhvr additive="base">
                                        <p:cTn id="11"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21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 calcmode="lin" valueType="num">
                                      <p:cBhvr additive="base">
                                        <p:cTn id="15" dur="500" fill="hold"/>
                                        <p:tgtEl>
                                          <p:spTgt spid="921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 calcmode="lin" valueType="num">
                                      <p:cBhvr additive="base">
                                        <p:cTn id="21" dur="500" fill="hold"/>
                                        <p:tgtEl>
                                          <p:spTgt spid="921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21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 calcmode="lin" valueType="num">
                                      <p:cBhvr additive="base">
                                        <p:cTn id="25" dur="500" fill="hold"/>
                                        <p:tgtEl>
                                          <p:spTgt spid="921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19">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9219">
                                            <p:txEl>
                                              <p:pRg st="5" end="5"/>
                                            </p:txEl>
                                          </p:spTgt>
                                        </p:tgtEl>
                                        <p:attrNameLst>
                                          <p:attrName>style.visibility</p:attrName>
                                        </p:attrNameLst>
                                      </p:cBhvr>
                                      <p:to>
                                        <p:strVal val="visible"/>
                                      </p:to>
                                    </p:set>
                                    <p:anim calcmode="lin" valueType="num">
                                      <p:cBhvr additive="base">
                                        <p:cTn id="29" dur="500" fill="hold"/>
                                        <p:tgtEl>
                                          <p:spTgt spid="9219">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21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4400" dirty="0"/>
              <a:t>What were some of the benefits of going to war with Britain?</a:t>
            </a:r>
          </a:p>
        </p:txBody>
      </p:sp>
      <p:sp>
        <p:nvSpPr>
          <p:cNvPr id="8195" name="Rectangle 3"/>
          <p:cNvSpPr>
            <a:spLocks noGrp="1" noChangeArrowheads="1"/>
          </p:cNvSpPr>
          <p:nvPr>
            <p:ph type="body" idx="1"/>
          </p:nvPr>
        </p:nvSpPr>
        <p:spPr/>
        <p:txBody>
          <a:bodyPr/>
          <a:lstStyle/>
          <a:p>
            <a:r>
              <a:rPr lang="en-US" dirty="0"/>
              <a:t>To allow reopening of trade</a:t>
            </a:r>
          </a:p>
          <a:p>
            <a:r>
              <a:rPr lang="en-US" dirty="0"/>
              <a:t>National Pride</a:t>
            </a:r>
          </a:p>
          <a:p>
            <a:r>
              <a:rPr lang="en-US" dirty="0"/>
              <a:t>To stop the impressment of sailors</a:t>
            </a:r>
          </a:p>
          <a:p>
            <a:r>
              <a:rPr lang="en-US" dirty="0"/>
              <a:t>CANADA!!!</a:t>
            </a:r>
          </a:p>
          <a:p>
            <a:pPr>
              <a:buFontTx/>
              <a:buNone/>
            </a:pPr>
            <a:endParaRPr lang="en-US" dirty="0"/>
          </a:p>
        </p:txBody>
      </p:sp>
      <p:pic>
        <p:nvPicPr>
          <p:cNvPr id="8196" name="Picture 4" descr="NL_200103_War1812_1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714750"/>
            <a:ext cx="41910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259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54</TotalTime>
  <Words>2453</Words>
  <Application>Microsoft Office PowerPoint</Application>
  <PresentationFormat>On-screen Show (4:3)</PresentationFormat>
  <Paragraphs>288</Paragraphs>
  <Slides>52</Slides>
  <Notes>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Travelogue</vt:lpstr>
      <vt:lpstr>Jeffersonian to Jacksonian Democracy</vt:lpstr>
      <vt:lpstr>Jefferson</vt:lpstr>
      <vt:lpstr>Jefferson as President</vt:lpstr>
      <vt:lpstr>Jefferson and Madison</vt:lpstr>
      <vt:lpstr>What are some major events leading to The War of 1812?</vt:lpstr>
      <vt:lpstr>What are some major events leading to The War of 1812?</vt:lpstr>
      <vt:lpstr>Jefferson Farewell Enter James Madison</vt:lpstr>
      <vt:lpstr>What was Madison’s role leading up to The War of 1812?</vt:lpstr>
      <vt:lpstr>What were some of the benefits of going to war with Britain?</vt:lpstr>
      <vt:lpstr>What were some drawbacks to going to war?</vt:lpstr>
      <vt:lpstr>Declaration of War</vt:lpstr>
      <vt:lpstr>Key Battles</vt:lpstr>
      <vt:lpstr>The Roof is on Fire…</vt:lpstr>
      <vt:lpstr>Oh Say Can You See…</vt:lpstr>
      <vt:lpstr>Treaty of Ghent</vt:lpstr>
      <vt:lpstr>Battle of New Orleans</vt:lpstr>
      <vt:lpstr>If The War of 1812 ended in a tie, why was it important?</vt:lpstr>
      <vt:lpstr>The War’s Significance</vt:lpstr>
      <vt:lpstr>The War’s Significance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Henry Clay’s  American System </vt:lpstr>
      <vt:lpstr>PowerPoint Presentation</vt:lpstr>
      <vt:lpstr>PowerPoint Presentation</vt:lpstr>
      <vt:lpstr>PowerPoint Presentation</vt:lpstr>
      <vt:lpstr>New Questions and Issues </vt:lpstr>
      <vt:lpstr>PowerPoint Presentation</vt:lpstr>
      <vt:lpstr>The Panic of 1819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Alpine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Jeffersonian to Jacksonian Democracy</dc:title>
  <dc:creator>Kimberly Jex</dc:creator>
  <cp:lastModifiedBy>asduser</cp:lastModifiedBy>
  <cp:revision>6</cp:revision>
  <dcterms:created xsi:type="dcterms:W3CDTF">2014-10-21T03:53:18Z</dcterms:created>
  <dcterms:modified xsi:type="dcterms:W3CDTF">2014-10-21T17:04:55Z</dcterms:modified>
</cp:coreProperties>
</file>